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2"/>
  </p:notesMasterIdLst>
  <p:handoutMasterIdLst>
    <p:handoutMasterId r:id="rId33"/>
  </p:handoutMasterIdLst>
  <p:sldIdLst>
    <p:sldId id="256" r:id="rId2"/>
    <p:sldId id="262" r:id="rId3"/>
    <p:sldId id="314" r:id="rId4"/>
    <p:sldId id="325" r:id="rId5"/>
    <p:sldId id="326" r:id="rId6"/>
    <p:sldId id="327" r:id="rId7"/>
    <p:sldId id="320" r:id="rId8"/>
    <p:sldId id="282" r:id="rId9"/>
    <p:sldId id="284" r:id="rId10"/>
    <p:sldId id="285" r:id="rId11"/>
    <p:sldId id="286" r:id="rId12"/>
    <p:sldId id="287" r:id="rId13"/>
    <p:sldId id="289" r:id="rId14"/>
    <p:sldId id="290" r:id="rId15"/>
    <p:sldId id="291" r:id="rId16"/>
    <p:sldId id="292" r:id="rId17"/>
    <p:sldId id="293" r:id="rId18"/>
    <p:sldId id="295" r:id="rId19"/>
    <p:sldId id="296" r:id="rId20"/>
    <p:sldId id="297" r:id="rId21"/>
    <p:sldId id="259" r:id="rId22"/>
    <p:sldId id="260" r:id="rId23"/>
    <p:sldId id="266" r:id="rId24"/>
    <p:sldId id="267" r:id="rId25"/>
    <p:sldId id="268" r:id="rId26"/>
    <p:sldId id="269" r:id="rId27"/>
    <p:sldId id="270" r:id="rId28"/>
    <p:sldId id="273" r:id="rId29"/>
    <p:sldId id="298" r:id="rId30"/>
    <p:sldId id="328" r:id="rId31"/>
  </p:sldIdLst>
  <p:sldSz cx="10080625" cy="7561263"/>
  <p:notesSz cx="6669088" cy="9775825"/>
  <p:defaultTextStyle>
    <a:defPPr>
      <a:defRPr lang="de-DE"/>
    </a:defPPr>
    <a:lvl1pPr algn="l" rtl="0" eaLnBrk="0" fontAlgn="base" hangingPunct="0">
      <a:spcBef>
        <a:spcPct val="0"/>
      </a:spcBef>
      <a:spcAft>
        <a:spcPct val="0"/>
      </a:spcAft>
      <a:defRPr sz="2500" kern="1200">
        <a:solidFill>
          <a:schemeClr val="tx1"/>
        </a:solidFill>
        <a:latin typeface="Lucida Grande" pitchFamily="28" charset="0"/>
        <a:ea typeface="ヒラギノ角ゴ Pro W3" pitchFamily="28" charset="-128"/>
        <a:cs typeface="+mn-cs"/>
      </a:defRPr>
    </a:lvl1pPr>
    <a:lvl2pPr marL="481112" algn="l" rtl="0" eaLnBrk="0" fontAlgn="base" hangingPunct="0">
      <a:spcBef>
        <a:spcPct val="0"/>
      </a:spcBef>
      <a:spcAft>
        <a:spcPct val="0"/>
      </a:spcAft>
      <a:defRPr sz="2500" kern="1200">
        <a:solidFill>
          <a:schemeClr val="tx1"/>
        </a:solidFill>
        <a:latin typeface="Lucida Grande" pitchFamily="28" charset="0"/>
        <a:ea typeface="ヒラギノ角ゴ Pro W3" pitchFamily="28" charset="-128"/>
        <a:cs typeface="+mn-cs"/>
      </a:defRPr>
    </a:lvl2pPr>
    <a:lvl3pPr marL="962223" algn="l" rtl="0" eaLnBrk="0" fontAlgn="base" hangingPunct="0">
      <a:spcBef>
        <a:spcPct val="0"/>
      </a:spcBef>
      <a:spcAft>
        <a:spcPct val="0"/>
      </a:spcAft>
      <a:defRPr sz="2500" kern="1200">
        <a:solidFill>
          <a:schemeClr val="tx1"/>
        </a:solidFill>
        <a:latin typeface="Lucida Grande" pitchFamily="28" charset="0"/>
        <a:ea typeface="ヒラギノ角ゴ Pro W3" pitchFamily="28" charset="-128"/>
        <a:cs typeface="+mn-cs"/>
      </a:defRPr>
    </a:lvl3pPr>
    <a:lvl4pPr marL="1443335" algn="l" rtl="0" eaLnBrk="0" fontAlgn="base" hangingPunct="0">
      <a:spcBef>
        <a:spcPct val="0"/>
      </a:spcBef>
      <a:spcAft>
        <a:spcPct val="0"/>
      </a:spcAft>
      <a:defRPr sz="2500" kern="1200">
        <a:solidFill>
          <a:schemeClr val="tx1"/>
        </a:solidFill>
        <a:latin typeface="Lucida Grande" pitchFamily="28" charset="0"/>
        <a:ea typeface="ヒラギノ角ゴ Pro W3" pitchFamily="28" charset="-128"/>
        <a:cs typeface="+mn-cs"/>
      </a:defRPr>
    </a:lvl4pPr>
    <a:lvl5pPr marL="1924446" algn="l" rtl="0" eaLnBrk="0" fontAlgn="base" hangingPunct="0">
      <a:spcBef>
        <a:spcPct val="0"/>
      </a:spcBef>
      <a:spcAft>
        <a:spcPct val="0"/>
      </a:spcAft>
      <a:defRPr sz="2500" kern="1200">
        <a:solidFill>
          <a:schemeClr val="tx1"/>
        </a:solidFill>
        <a:latin typeface="Lucida Grande" pitchFamily="28" charset="0"/>
        <a:ea typeface="ヒラギノ角ゴ Pro W3" pitchFamily="28" charset="-128"/>
        <a:cs typeface="+mn-cs"/>
      </a:defRPr>
    </a:lvl5pPr>
    <a:lvl6pPr marL="2405558" algn="l" defTabSz="962223" rtl="0" eaLnBrk="1" latinLnBrk="0" hangingPunct="1">
      <a:defRPr sz="2500" kern="1200">
        <a:solidFill>
          <a:schemeClr val="tx1"/>
        </a:solidFill>
        <a:latin typeface="Lucida Grande" pitchFamily="28" charset="0"/>
        <a:ea typeface="ヒラギノ角ゴ Pro W3" pitchFamily="28" charset="-128"/>
        <a:cs typeface="+mn-cs"/>
      </a:defRPr>
    </a:lvl6pPr>
    <a:lvl7pPr marL="2886669" algn="l" defTabSz="962223" rtl="0" eaLnBrk="1" latinLnBrk="0" hangingPunct="1">
      <a:defRPr sz="2500" kern="1200">
        <a:solidFill>
          <a:schemeClr val="tx1"/>
        </a:solidFill>
        <a:latin typeface="Lucida Grande" pitchFamily="28" charset="0"/>
        <a:ea typeface="ヒラギノ角ゴ Pro W3" pitchFamily="28" charset="-128"/>
        <a:cs typeface="+mn-cs"/>
      </a:defRPr>
    </a:lvl7pPr>
    <a:lvl8pPr marL="3367781" algn="l" defTabSz="962223" rtl="0" eaLnBrk="1" latinLnBrk="0" hangingPunct="1">
      <a:defRPr sz="2500" kern="1200">
        <a:solidFill>
          <a:schemeClr val="tx1"/>
        </a:solidFill>
        <a:latin typeface="Lucida Grande" pitchFamily="28" charset="0"/>
        <a:ea typeface="ヒラギノ角ゴ Pro W3" pitchFamily="28" charset="-128"/>
        <a:cs typeface="+mn-cs"/>
      </a:defRPr>
    </a:lvl8pPr>
    <a:lvl9pPr marL="3848892" algn="l" defTabSz="962223" rtl="0" eaLnBrk="1" latinLnBrk="0" hangingPunct="1">
      <a:defRPr sz="2500" kern="1200">
        <a:solidFill>
          <a:schemeClr val="tx1"/>
        </a:solidFill>
        <a:latin typeface="Lucida Grande" pitchFamily="28" charset="0"/>
        <a:ea typeface="ヒラギノ角ゴ Pro W3" pitchFamily="28" charset="-128"/>
        <a:cs typeface="+mn-cs"/>
      </a:defRPr>
    </a:lvl9pPr>
  </p:defaultTextStyle>
  <p:extLst>
    <p:ext uri="{EFAFB233-063F-42B5-8137-9DF3F51BA10A}">
      <p15:sldGuideLst xmlns:p15="http://schemas.microsoft.com/office/powerpoint/2012/main">
        <p15:guide id="1" orient="horz" pos="975">
          <p15:clr>
            <a:srgbClr val="A4A3A4"/>
          </p15:clr>
        </p15:guide>
        <p15:guide id="2" orient="horz" pos="381">
          <p15:clr>
            <a:srgbClr val="A4A3A4"/>
          </p15:clr>
        </p15:guide>
        <p15:guide id="3" orient="horz" pos="1202">
          <p15:clr>
            <a:srgbClr val="A4A3A4"/>
          </p15:clr>
        </p15:guide>
        <p15:guide id="4" orient="horz" pos="4582">
          <p15:clr>
            <a:srgbClr val="A4A3A4"/>
          </p15:clr>
        </p15:guide>
        <p15:guide id="5" orient="horz" pos="4377">
          <p15:clr>
            <a:srgbClr val="A4A3A4"/>
          </p15:clr>
        </p15:guide>
        <p15:guide id="6" orient="horz" pos="1655">
          <p15:clr>
            <a:srgbClr val="A4A3A4"/>
          </p15:clr>
        </p15:guide>
        <p15:guide id="7" orient="horz" pos="3560">
          <p15:clr>
            <a:srgbClr val="A4A3A4"/>
          </p15:clr>
        </p15:guide>
        <p15:guide id="8" pos="453">
          <p15:clr>
            <a:srgbClr val="A4A3A4"/>
          </p15:clr>
        </p15:guide>
        <p15:guide id="9" pos="58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D6C3"/>
    <a:srgbClr val="99CCFF"/>
    <a:srgbClr val="FFFF00"/>
    <a:srgbClr val="FF9966"/>
    <a:srgbClr val="33CC33"/>
    <a:srgbClr val="F8F0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3" autoAdjust="0"/>
    <p:restoredTop sz="73695" autoAdjust="0"/>
  </p:normalViewPr>
  <p:slideViewPr>
    <p:cSldViewPr showGuides="1">
      <p:cViewPr varScale="1">
        <p:scale>
          <a:sx n="70" d="100"/>
          <a:sy n="70" d="100"/>
        </p:scale>
        <p:origin x="534" y="78"/>
      </p:cViewPr>
      <p:guideLst>
        <p:guide orient="horz" pos="975"/>
        <p:guide orient="horz" pos="381"/>
        <p:guide orient="horz" pos="1202"/>
        <p:guide orient="horz" pos="4582"/>
        <p:guide orient="horz" pos="4377"/>
        <p:guide orient="horz" pos="1655"/>
        <p:guide orient="horz" pos="3560"/>
        <p:guide pos="453"/>
        <p:guide pos="589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F5623B-5351-4DAE-8C56-13253D7CF78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B36E00E-AFF6-4F0D-8526-1D2CB636F086}">
      <dgm:prSet phldrT="[Texte]"/>
      <dgm:spPr>
        <a:xfrm>
          <a:off x="3306365" y="645925"/>
          <a:ext cx="2479774" cy="1574656"/>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de-CH">
              <a:solidFill>
                <a:sysClr val="windowText" lastClr="000000">
                  <a:hueOff val="0"/>
                  <a:satOff val="0"/>
                  <a:lumOff val="0"/>
                  <a:alphaOff val="0"/>
                </a:sysClr>
              </a:solidFill>
              <a:latin typeface="Calibri" panose="020F0502020204030204"/>
              <a:ea typeface="+mn-ea"/>
              <a:cs typeface="+mn-cs"/>
            </a:rPr>
            <a:t>Kerngruppe Jugend und Medien  </a:t>
          </a:r>
        </a:p>
      </dgm:t>
    </dgm:pt>
    <dgm:pt modelId="{4A1AFEE4-29A1-4C85-9BDB-329F724BB24E}" type="parTrans" cxnId="{B4DDFB47-A10D-4D3F-A514-B45AC9F8F9E4}">
      <dgm:prSet/>
      <dgm:spPr/>
      <dgm:t>
        <a:bodyPr/>
        <a:lstStyle/>
        <a:p>
          <a:endParaRPr lang="en-US"/>
        </a:p>
      </dgm:t>
    </dgm:pt>
    <dgm:pt modelId="{1F2A22DE-7E37-478C-A42A-B8361C375DF8}" type="sibTrans" cxnId="{B4DDFB47-A10D-4D3F-A514-B45AC9F8F9E4}">
      <dgm:prSet/>
      <dgm:spPr/>
      <dgm:t>
        <a:bodyPr/>
        <a:lstStyle/>
        <a:p>
          <a:endParaRPr lang="en-US"/>
        </a:p>
      </dgm:t>
    </dgm:pt>
    <dgm:pt modelId="{4BB0BE2F-8728-4875-87A9-706D041F959F}">
      <dgm:prSet phldrT="[Texte]"/>
      <dgm:spPr>
        <a:xfrm>
          <a:off x="275530" y="2941783"/>
          <a:ext cx="2479774" cy="1574656"/>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de-CH">
              <a:solidFill>
                <a:sysClr val="windowText" lastClr="000000">
                  <a:hueOff val="0"/>
                  <a:satOff val="0"/>
                  <a:lumOff val="0"/>
                  <a:alphaOff val="0"/>
                </a:sysClr>
              </a:solidFill>
              <a:latin typeface="Calibri" panose="020F0502020204030204"/>
              <a:ea typeface="+mn-ea"/>
              <a:cs typeface="+mn-cs"/>
            </a:rPr>
            <a:t>Begleitgruppe Gesetzesentwurf</a:t>
          </a:r>
        </a:p>
      </dgm:t>
    </dgm:pt>
    <dgm:pt modelId="{BDB02B94-4326-47E8-A986-F7ACC93FC401}" type="parTrans" cxnId="{40249C23-5ECF-448A-B77A-B63DC20F8214}">
      <dgm:prSet/>
      <dgm:spPr>
        <a:xfrm>
          <a:off x="1239887" y="1958828"/>
          <a:ext cx="3030835" cy="721201"/>
        </a:xfrm>
        <a:custGeom>
          <a:avLst/>
          <a:gdLst/>
          <a:ahLst/>
          <a:cxnLst/>
          <a:rect l="0" t="0" r="0" b="0"/>
          <a:pathLst>
            <a:path>
              <a:moveTo>
                <a:pt x="3030835" y="0"/>
              </a:moveTo>
              <a:lnTo>
                <a:pt x="3030835" y="491477"/>
              </a:lnTo>
              <a:lnTo>
                <a:pt x="0" y="491477"/>
              </a:lnTo>
              <a:lnTo>
                <a:pt x="0" y="721201"/>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E6DBA8CD-C7F4-4181-89CE-93BA1F1C9B8A}" type="sibTrans" cxnId="{40249C23-5ECF-448A-B77A-B63DC20F8214}">
      <dgm:prSet/>
      <dgm:spPr/>
      <dgm:t>
        <a:bodyPr/>
        <a:lstStyle/>
        <a:p>
          <a:endParaRPr lang="en-US"/>
        </a:p>
      </dgm:t>
    </dgm:pt>
    <dgm:pt modelId="{C654BA77-D818-4B88-80FF-3D268AE8AE99}">
      <dgm:prSet phldrT="[Texte]"/>
      <dgm:spPr>
        <a:xfrm>
          <a:off x="3306365" y="2941783"/>
          <a:ext cx="2479774" cy="1574656"/>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de-CH">
              <a:solidFill>
                <a:sysClr val="windowText" lastClr="000000">
                  <a:hueOff val="0"/>
                  <a:satOff val="0"/>
                  <a:lumOff val="0"/>
                  <a:alphaOff val="0"/>
                </a:sysClr>
              </a:solidFill>
              <a:latin typeface="Calibri" panose="020F0502020204030204"/>
              <a:ea typeface="+mn-ea"/>
              <a:cs typeface="+mn-cs"/>
            </a:rPr>
            <a:t>Netzwerk Medienkompetenz Schweiz</a:t>
          </a:r>
        </a:p>
      </dgm:t>
    </dgm:pt>
    <dgm:pt modelId="{D9F2C9E4-1DB8-4DCC-813E-3233F5438062}" type="parTrans" cxnId="{5DC57DB7-249D-4EA2-8375-1726D7C1ACE3}">
      <dgm:prSet/>
      <dgm:spPr>
        <a:xfrm>
          <a:off x="4225002" y="1958828"/>
          <a:ext cx="91440" cy="721201"/>
        </a:xfrm>
        <a:custGeom>
          <a:avLst/>
          <a:gdLst/>
          <a:ahLst/>
          <a:cxnLst/>
          <a:rect l="0" t="0" r="0" b="0"/>
          <a:pathLst>
            <a:path>
              <a:moveTo>
                <a:pt x="45720" y="0"/>
              </a:moveTo>
              <a:lnTo>
                <a:pt x="45720" y="721201"/>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619A5437-C621-481F-82C6-A7132D4774CA}" type="sibTrans" cxnId="{5DC57DB7-249D-4EA2-8375-1726D7C1ACE3}">
      <dgm:prSet/>
      <dgm:spPr/>
      <dgm:t>
        <a:bodyPr/>
        <a:lstStyle/>
        <a:p>
          <a:endParaRPr lang="en-US"/>
        </a:p>
      </dgm:t>
    </dgm:pt>
    <dgm:pt modelId="{2A1FAC16-92F1-4E3C-88B4-EB257A7576CD}">
      <dgm:prSet/>
      <dgm:spPr>
        <a:xfrm>
          <a:off x="6337200" y="2941783"/>
          <a:ext cx="2479774" cy="1574656"/>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de-CH">
              <a:solidFill>
                <a:sysClr val="windowText" lastClr="000000">
                  <a:hueOff val="0"/>
                  <a:satOff val="0"/>
                  <a:lumOff val="0"/>
                  <a:alphaOff val="0"/>
                </a:sysClr>
              </a:solidFill>
              <a:latin typeface="Calibri" panose="020F0502020204030204"/>
              <a:ea typeface="+mn-ea"/>
              <a:cs typeface="+mn-cs"/>
            </a:rPr>
            <a:t>Thematische Arbeitsgruppen </a:t>
          </a:r>
        </a:p>
        <a:p>
          <a:r>
            <a:rPr lang="de-CH">
              <a:solidFill>
                <a:sysClr val="windowText" lastClr="000000">
                  <a:hueOff val="0"/>
                  <a:satOff val="0"/>
                  <a:lumOff val="0"/>
                  <a:alphaOff val="0"/>
                </a:sysClr>
              </a:solidFill>
              <a:latin typeface="Calibri" panose="020F0502020204030204"/>
              <a:ea typeface="+mn-ea"/>
              <a:cs typeface="+mn-cs"/>
            </a:rPr>
            <a:t>(Schwerpunkte)</a:t>
          </a:r>
        </a:p>
      </dgm:t>
    </dgm:pt>
    <dgm:pt modelId="{1AC219BA-DA42-4282-B3ED-DFEE695BC41C}" type="parTrans" cxnId="{FD5405BA-BDF6-4950-91DF-597E43849D75}">
      <dgm:prSet/>
      <dgm:spPr>
        <a:xfrm>
          <a:off x="4270722" y="1958828"/>
          <a:ext cx="3030835" cy="721201"/>
        </a:xfrm>
        <a:custGeom>
          <a:avLst/>
          <a:gdLst/>
          <a:ahLst/>
          <a:cxnLst/>
          <a:rect l="0" t="0" r="0" b="0"/>
          <a:pathLst>
            <a:path>
              <a:moveTo>
                <a:pt x="0" y="0"/>
              </a:moveTo>
              <a:lnTo>
                <a:pt x="0" y="491477"/>
              </a:lnTo>
              <a:lnTo>
                <a:pt x="3030835" y="491477"/>
              </a:lnTo>
              <a:lnTo>
                <a:pt x="3030835" y="721201"/>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a:p>
      </dgm:t>
    </dgm:pt>
    <dgm:pt modelId="{A96F2749-C7AC-44CD-BDA9-476F9E14400A}" type="sibTrans" cxnId="{FD5405BA-BDF6-4950-91DF-597E43849D75}">
      <dgm:prSet/>
      <dgm:spPr/>
      <dgm:t>
        <a:bodyPr/>
        <a:lstStyle/>
        <a:p>
          <a:endParaRPr lang="en-US"/>
        </a:p>
      </dgm:t>
    </dgm:pt>
    <dgm:pt modelId="{68FD75DE-6F5A-4F92-93BA-893FE8E89C51}" type="pres">
      <dgm:prSet presAssocID="{70F5623B-5351-4DAE-8C56-13253D7CF786}" presName="hierChild1" presStyleCnt="0">
        <dgm:presLayoutVars>
          <dgm:chPref val="1"/>
          <dgm:dir/>
          <dgm:animOne val="branch"/>
          <dgm:animLvl val="lvl"/>
          <dgm:resizeHandles/>
        </dgm:presLayoutVars>
      </dgm:prSet>
      <dgm:spPr/>
      <dgm:t>
        <a:bodyPr/>
        <a:lstStyle/>
        <a:p>
          <a:endParaRPr lang="en-US"/>
        </a:p>
      </dgm:t>
    </dgm:pt>
    <dgm:pt modelId="{B1A2739A-9FB3-48FD-872F-3B3F9EBFF8F6}" type="pres">
      <dgm:prSet presAssocID="{CB36E00E-AFF6-4F0D-8526-1D2CB636F086}" presName="hierRoot1" presStyleCnt="0"/>
      <dgm:spPr/>
    </dgm:pt>
    <dgm:pt modelId="{64ED4AE6-3B1C-449B-BA7D-678A48EA960E}" type="pres">
      <dgm:prSet presAssocID="{CB36E00E-AFF6-4F0D-8526-1D2CB636F086}" presName="composite" presStyleCnt="0"/>
      <dgm:spPr/>
    </dgm:pt>
    <dgm:pt modelId="{D705544B-C9A8-4B99-BFBA-6AA8FA173BC4}" type="pres">
      <dgm:prSet presAssocID="{CB36E00E-AFF6-4F0D-8526-1D2CB636F086}" presName="background" presStyleLbl="node0" presStyleIdx="0" presStyleCnt="1"/>
      <dgm:spPr>
        <a:xfrm>
          <a:off x="3030835" y="384171"/>
          <a:ext cx="2479774" cy="1574656"/>
        </a:xfrm>
        <a:prstGeom prst="roundRect">
          <a:avLst>
            <a:gd name="adj" fmla="val 10000"/>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F20CE06C-75B5-4003-8E43-A9906B2FF4F6}" type="pres">
      <dgm:prSet presAssocID="{CB36E00E-AFF6-4F0D-8526-1D2CB636F086}" presName="text" presStyleLbl="fgAcc0" presStyleIdx="0" presStyleCnt="1">
        <dgm:presLayoutVars>
          <dgm:chPref val="3"/>
        </dgm:presLayoutVars>
      </dgm:prSet>
      <dgm:spPr/>
      <dgm:t>
        <a:bodyPr/>
        <a:lstStyle/>
        <a:p>
          <a:endParaRPr lang="en-US"/>
        </a:p>
      </dgm:t>
    </dgm:pt>
    <dgm:pt modelId="{5F6F3A18-5FAC-4721-8C73-8EFA86564746}" type="pres">
      <dgm:prSet presAssocID="{CB36E00E-AFF6-4F0D-8526-1D2CB636F086}" presName="hierChild2" presStyleCnt="0"/>
      <dgm:spPr/>
    </dgm:pt>
    <dgm:pt modelId="{B4A867C1-E36A-4E72-9928-CAC3CE7B07CE}" type="pres">
      <dgm:prSet presAssocID="{BDB02B94-4326-47E8-A986-F7ACC93FC401}" presName="Name10" presStyleLbl="parChTrans1D2" presStyleIdx="0" presStyleCnt="3"/>
      <dgm:spPr/>
      <dgm:t>
        <a:bodyPr/>
        <a:lstStyle/>
        <a:p>
          <a:endParaRPr lang="en-US"/>
        </a:p>
      </dgm:t>
    </dgm:pt>
    <dgm:pt modelId="{9FB3517C-D36A-464F-87D7-651C789DF66F}" type="pres">
      <dgm:prSet presAssocID="{4BB0BE2F-8728-4875-87A9-706D041F959F}" presName="hierRoot2" presStyleCnt="0"/>
      <dgm:spPr/>
    </dgm:pt>
    <dgm:pt modelId="{5DF1B9C0-79AA-456E-95D4-BBD0DAEDC59B}" type="pres">
      <dgm:prSet presAssocID="{4BB0BE2F-8728-4875-87A9-706D041F959F}" presName="composite2" presStyleCnt="0"/>
      <dgm:spPr/>
    </dgm:pt>
    <dgm:pt modelId="{B2E5D3C2-4D2C-4AA8-B57C-5EDEE339FEF2}" type="pres">
      <dgm:prSet presAssocID="{4BB0BE2F-8728-4875-87A9-706D041F959F}" presName="background2" presStyleLbl="node2" presStyleIdx="0" presStyleCnt="3"/>
      <dgm:spPr>
        <a:xfrm>
          <a:off x="0" y="2680029"/>
          <a:ext cx="2479774" cy="1574656"/>
        </a:xfrm>
        <a:prstGeom prst="roundRect">
          <a:avLst>
            <a:gd name="adj" fmla="val 10000"/>
          </a:avLst>
        </a:prstGeom>
        <a:solidFill>
          <a:srgbClr val="ED7D31">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A69973F7-6B05-4370-9DDD-5ED5FE640884}" type="pres">
      <dgm:prSet presAssocID="{4BB0BE2F-8728-4875-87A9-706D041F959F}" presName="text2" presStyleLbl="fgAcc2" presStyleIdx="0" presStyleCnt="3">
        <dgm:presLayoutVars>
          <dgm:chPref val="3"/>
        </dgm:presLayoutVars>
      </dgm:prSet>
      <dgm:spPr/>
      <dgm:t>
        <a:bodyPr/>
        <a:lstStyle/>
        <a:p>
          <a:endParaRPr lang="en-US"/>
        </a:p>
      </dgm:t>
    </dgm:pt>
    <dgm:pt modelId="{25C43FA7-7C8D-4CBE-81F0-6AB1071C051A}" type="pres">
      <dgm:prSet presAssocID="{4BB0BE2F-8728-4875-87A9-706D041F959F}" presName="hierChild3" presStyleCnt="0"/>
      <dgm:spPr/>
    </dgm:pt>
    <dgm:pt modelId="{1F7F8539-552D-4B6C-90C6-C8F6AA7527C6}" type="pres">
      <dgm:prSet presAssocID="{D9F2C9E4-1DB8-4DCC-813E-3233F5438062}" presName="Name10" presStyleLbl="parChTrans1D2" presStyleIdx="1" presStyleCnt="3"/>
      <dgm:spPr/>
      <dgm:t>
        <a:bodyPr/>
        <a:lstStyle/>
        <a:p>
          <a:endParaRPr lang="en-US"/>
        </a:p>
      </dgm:t>
    </dgm:pt>
    <dgm:pt modelId="{8E6782E8-B624-40E9-9DAF-7475567C398C}" type="pres">
      <dgm:prSet presAssocID="{C654BA77-D818-4B88-80FF-3D268AE8AE99}" presName="hierRoot2" presStyleCnt="0"/>
      <dgm:spPr/>
    </dgm:pt>
    <dgm:pt modelId="{926FF394-34FD-461B-9CA8-FFC06D3C16A3}" type="pres">
      <dgm:prSet presAssocID="{C654BA77-D818-4B88-80FF-3D268AE8AE99}" presName="composite2" presStyleCnt="0"/>
      <dgm:spPr/>
    </dgm:pt>
    <dgm:pt modelId="{259B263E-A550-43B6-B6CB-8FE724121F07}" type="pres">
      <dgm:prSet presAssocID="{C654BA77-D818-4B88-80FF-3D268AE8AE99}" presName="background2" presStyleLbl="node2" presStyleIdx="1" presStyleCnt="3"/>
      <dgm:spPr>
        <a:xfrm>
          <a:off x="3030835" y="2680029"/>
          <a:ext cx="2479774" cy="1574656"/>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3FCF6182-5AA4-49DB-97FA-B7BCE4D38E11}" type="pres">
      <dgm:prSet presAssocID="{C654BA77-D818-4B88-80FF-3D268AE8AE99}" presName="text2" presStyleLbl="fgAcc2" presStyleIdx="1" presStyleCnt="3">
        <dgm:presLayoutVars>
          <dgm:chPref val="3"/>
        </dgm:presLayoutVars>
      </dgm:prSet>
      <dgm:spPr/>
      <dgm:t>
        <a:bodyPr/>
        <a:lstStyle/>
        <a:p>
          <a:endParaRPr lang="en-US"/>
        </a:p>
      </dgm:t>
    </dgm:pt>
    <dgm:pt modelId="{3C45D4A2-2644-4A3F-915F-D5C2AE436FDC}" type="pres">
      <dgm:prSet presAssocID="{C654BA77-D818-4B88-80FF-3D268AE8AE99}" presName="hierChild3" presStyleCnt="0"/>
      <dgm:spPr/>
    </dgm:pt>
    <dgm:pt modelId="{E4161F3C-4F56-48C5-B8F3-4AFF5B38E1C0}" type="pres">
      <dgm:prSet presAssocID="{1AC219BA-DA42-4282-B3ED-DFEE695BC41C}" presName="Name10" presStyleLbl="parChTrans1D2" presStyleIdx="2" presStyleCnt="3"/>
      <dgm:spPr/>
      <dgm:t>
        <a:bodyPr/>
        <a:lstStyle/>
        <a:p>
          <a:endParaRPr lang="en-US"/>
        </a:p>
      </dgm:t>
    </dgm:pt>
    <dgm:pt modelId="{4FCFECF8-C711-48BC-8F65-95351BC420F6}" type="pres">
      <dgm:prSet presAssocID="{2A1FAC16-92F1-4E3C-88B4-EB257A7576CD}" presName="hierRoot2" presStyleCnt="0"/>
      <dgm:spPr/>
    </dgm:pt>
    <dgm:pt modelId="{310B797A-0F77-47C6-868E-50F9089F6CBC}" type="pres">
      <dgm:prSet presAssocID="{2A1FAC16-92F1-4E3C-88B4-EB257A7576CD}" presName="composite2" presStyleCnt="0"/>
      <dgm:spPr/>
    </dgm:pt>
    <dgm:pt modelId="{D8805086-C491-48C0-957D-B9DF89E16A3E}" type="pres">
      <dgm:prSet presAssocID="{2A1FAC16-92F1-4E3C-88B4-EB257A7576CD}" presName="background2" presStyleLbl="node2" presStyleIdx="2" presStyleCnt="3"/>
      <dgm:spPr>
        <a:xfrm>
          <a:off x="6061670" y="2680029"/>
          <a:ext cx="2479774" cy="1574656"/>
        </a:xfrm>
        <a:prstGeom prst="roundRect">
          <a:avLst>
            <a:gd name="adj" fmla="val 10000"/>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073C209-28AB-4869-ACB9-2546A998FE54}" type="pres">
      <dgm:prSet presAssocID="{2A1FAC16-92F1-4E3C-88B4-EB257A7576CD}" presName="text2" presStyleLbl="fgAcc2" presStyleIdx="2" presStyleCnt="3">
        <dgm:presLayoutVars>
          <dgm:chPref val="3"/>
        </dgm:presLayoutVars>
      </dgm:prSet>
      <dgm:spPr/>
      <dgm:t>
        <a:bodyPr/>
        <a:lstStyle/>
        <a:p>
          <a:endParaRPr lang="en-US"/>
        </a:p>
      </dgm:t>
    </dgm:pt>
    <dgm:pt modelId="{6EA5D09A-B25E-4009-A3B6-38377622108F}" type="pres">
      <dgm:prSet presAssocID="{2A1FAC16-92F1-4E3C-88B4-EB257A7576CD}" presName="hierChild3" presStyleCnt="0"/>
      <dgm:spPr/>
    </dgm:pt>
  </dgm:ptLst>
  <dgm:cxnLst>
    <dgm:cxn modelId="{40249C23-5ECF-448A-B77A-B63DC20F8214}" srcId="{CB36E00E-AFF6-4F0D-8526-1D2CB636F086}" destId="{4BB0BE2F-8728-4875-87A9-706D041F959F}" srcOrd="0" destOrd="0" parTransId="{BDB02B94-4326-47E8-A986-F7ACC93FC401}" sibTransId="{E6DBA8CD-C7F4-4181-89CE-93BA1F1C9B8A}"/>
    <dgm:cxn modelId="{B4DDFB47-A10D-4D3F-A514-B45AC9F8F9E4}" srcId="{70F5623B-5351-4DAE-8C56-13253D7CF786}" destId="{CB36E00E-AFF6-4F0D-8526-1D2CB636F086}" srcOrd="0" destOrd="0" parTransId="{4A1AFEE4-29A1-4C85-9BDB-329F724BB24E}" sibTransId="{1F2A22DE-7E37-478C-A42A-B8361C375DF8}"/>
    <dgm:cxn modelId="{0456D39D-AE6D-4725-BD58-E9768D89BABC}" type="presOf" srcId="{1AC219BA-DA42-4282-B3ED-DFEE695BC41C}" destId="{E4161F3C-4F56-48C5-B8F3-4AFF5B38E1C0}" srcOrd="0" destOrd="0" presId="urn:microsoft.com/office/officeart/2005/8/layout/hierarchy1"/>
    <dgm:cxn modelId="{656158AC-2F00-4AF2-BA24-B87757D20A81}" type="presOf" srcId="{C654BA77-D818-4B88-80FF-3D268AE8AE99}" destId="{3FCF6182-5AA4-49DB-97FA-B7BCE4D38E11}" srcOrd="0" destOrd="0" presId="urn:microsoft.com/office/officeart/2005/8/layout/hierarchy1"/>
    <dgm:cxn modelId="{C4994E8D-7466-404C-9D56-D1D459F6BE3D}" type="presOf" srcId="{CB36E00E-AFF6-4F0D-8526-1D2CB636F086}" destId="{F20CE06C-75B5-4003-8E43-A9906B2FF4F6}" srcOrd="0" destOrd="0" presId="urn:microsoft.com/office/officeart/2005/8/layout/hierarchy1"/>
    <dgm:cxn modelId="{1692B032-7425-4084-93DF-1609E0CBEB65}" type="presOf" srcId="{D9F2C9E4-1DB8-4DCC-813E-3233F5438062}" destId="{1F7F8539-552D-4B6C-90C6-C8F6AA7527C6}" srcOrd="0" destOrd="0" presId="urn:microsoft.com/office/officeart/2005/8/layout/hierarchy1"/>
    <dgm:cxn modelId="{5DC57DB7-249D-4EA2-8375-1726D7C1ACE3}" srcId="{CB36E00E-AFF6-4F0D-8526-1D2CB636F086}" destId="{C654BA77-D818-4B88-80FF-3D268AE8AE99}" srcOrd="1" destOrd="0" parTransId="{D9F2C9E4-1DB8-4DCC-813E-3233F5438062}" sibTransId="{619A5437-C621-481F-82C6-A7132D4774CA}"/>
    <dgm:cxn modelId="{5998C1A9-24F2-445E-957B-43F4D7E31A90}" type="presOf" srcId="{4BB0BE2F-8728-4875-87A9-706D041F959F}" destId="{A69973F7-6B05-4370-9DDD-5ED5FE640884}" srcOrd="0" destOrd="0" presId="urn:microsoft.com/office/officeart/2005/8/layout/hierarchy1"/>
    <dgm:cxn modelId="{81C55E1C-15DB-4C5D-A283-CFEB3DBC74EA}" type="presOf" srcId="{70F5623B-5351-4DAE-8C56-13253D7CF786}" destId="{68FD75DE-6F5A-4F92-93BA-893FE8E89C51}" srcOrd="0" destOrd="0" presId="urn:microsoft.com/office/officeart/2005/8/layout/hierarchy1"/>
    <dgm:cxn modelId="{5423B18B-33AB-41A4-9B08-1736B583A008}" type="presOf" srcId="{2A1FAC16-92F1-4E3C-88B4-EB257A7576CD}" destId="{1073C209-28AB-4869-ACB9-2546A998FE54}" srcOrd="0" destOrd="0" presId="urn:microsoft.com/office/officeart/2005/8/layout/hierarchy1"/>
    <dgm:cxn modelId="{FD5405BA-BDF6-4950-91DF-597E43849D75}" srcId="{CB36E00E-AFF6-4F0D-8526-1D2CB636F086}" destId="{2A1FAC16-92F1-4E3C-88B4-EB257A7576CD}" srcOrd="2" destOrd="0" parTransId="{1AC219BA-DA42-4282-B3ED-DFEE695BC41C}" sibTransId="{A96F2749-C7AC-44CD-BDA9-476F9E14400A}"/>
    <dgm:cxn modelId="{EDEB3D2C-9AF9-4EA9-9BE9-D9EE9A916A9B}" type="presOf" srcId="{BDB02B94-4326-47E8-A986-F7ACC93FC401}" destId="{B4A867C1-E36A-4E72-9928-CAC3CE7B07CE}" srcOrd="0" destOrd="0" presId="urn:microsoft.com/office/officeart/2005/8/layout/hierarchy1"/>
    <dgm:cxn modelId="{755A5165-3624-42DC-AD45-6469444125A4}" type="presParOf" srcId="{68FD75DE-6F5A-4F92-93BA-893FE8E89C51}" destId="{B1A2739A-9FB3-48FD-872F-3B3F9EBFF8F6}" srcOrd="0" destOrd="0" presId="urn:microsoft.com/office/officeart/2005/8/layout/hierarchy1"/>
    <dgm:cxn modelId="{4D848D75-8EF6-4309-8A30-0A7140A9B08B}" type="presParOf" srcId="{B1A2739A-9FB3-48FD-872F-3B3F9EBFF8F6}" destId="{64ED4AE6-3B1C-449B-BA7D-678A48EA960E}" srcOrd="0" destOrd="0" presId="urn:microsoft.com/office/officeart/2005/8/layout/hierarchy1"/>
    <dgm:cxn modelId="{5D85E67A-FBB3-49A6-B6D0-020F1EFA5656}" type="presParOf" srcId="{64ED4AE6-3B1C-449B-BA7D-678A48EA960E}" destId="{D705544B-C9A8-4B99-BFBA-6AA8FA173BC4}" srcOrd="0" destOrd="0" presId="urn:microsoft.com/office/officeart/2005/8/layout/hierarchy1"/>
    <dgm:cxn modelId="{58E61242-AB80-4A24-A499-48F1068831AB}" type="presParOf" srcId="{64ED4AE6-3B1C-449B-BA7D-678A48EA960E}" destId="{F20CE06C-75B5-4003-8E43-A9906B2FF4F6}" srcOrd="1" destOrd="0" presId="urn:microsoft.com/office/officeart/2005/8/layout/hierarchy1"/>
    <dgm:cxn modelId="{BC7A9F4E-B9C4-40D8-8A86-0418FE5E518D}" type="presParOf" srcId="{B1A2739A-9FB3-48FD-872F-3B3F9EBFF8F6}" destId="{5F6F3A18-5FAC-4721-8C73-8EFA86564746}" srcOrd="1" destOrd="0" presId="urn:microsoft.com/office/officeart/2005/8/layout/hierarchy1"/>
    <dgm:cxn modelId="{175C7C81-8D2D-431E-A4F3-E3733F701DFC}" type="presParOf" srcId="{5F6F3A18-5FAC-4721-8C73-8EFA86564746}" destId="{B4A867C1-E36A-4E72-9928-CAC3CE7B07CE}" srcOrd="0" destOrd="0" presId="urn:microsoft.com/office/officeart/2005/8/layout/hierarchy1"/>
    <dgm:cxn modelId="{6A3704C3-3476-4BA2-A8A9-0C8B7CB3D018}" type="presParOf" srcId="{5F6F3A18-5FAC-4721-8C73-8EFA86564746}" destId="{9FB3517C-D36A-464F-87D7-651C789DF66F}" srcOrd="1" destOrd="0" presId="urn:microsoft.com/office/officeart/2005/8/layout/hierarchy1"/>
    <dgm:cxn modelId="{E8F3E510-E526-4D44-87C8-75295E791E1D}" type="presParOf" srcId="{9FB3517C-D36A-464F-87D7-651C789DF66F}" destId="{5DF1B9C0-79AA-456E-95D4-BBD0DAEDC59B}" srcOrd="0" destOrd="0" presId="urn:microsoft.com/office/officeart/2005/8/layout/hierarchy1"/>
    <dgm:cxn modelId="{007E1CD9-9461-4816-BFBA-715F281E0086}" type="presParOf" srcId="{5DF1B9C0-79AA-456E-95D4-BBD0DAEDC59B}" destId="{B2E5D3C2-4D2C-4AA8-B57C-5EDEE339FEF2}" srcOrd="0" destOrd="0" presId="urn:microsoft.com/office/officeart/2005/8/layout/hierarchy1"/>
    <dgm:cxn modelId="{D9C6BDBB-2E70-4CC1-8873-1D3C1AE84FE8}" type="presParOf" srcId="{5DF1B9C0-79AA-456E-95D4-BBD0DAEDC59B}" destId="{A69973F7-6B05-4370-9DDD-5ED5FE640884}" srcOrd="1" destOrd="0" presId="urn:microsoft.com/office/officeart/2005/8/layout/hierarchy1"/>
    <dgm:cxn modelId="{995329EE-4289-4E3F-9258-221F05FCB951}" type="presParOf" srcId="{9FB3517C-D36A-464F-87D7-651C789DF66F}" destId="{25C43FA7-7C8D-4CBE-81F0-6AB1071C051A}" srcOrd="1" destOrd="0" presId="urn:microsoft.com/office/officeart/2005/8/layout/hierarchy1"/>
    <dgm:cxn modelId="{82CE3CE0-743F-4E6F-988C-EF53883D90A9}" type="presParOf" srcId="{5F6F3A18-5FAC-4721-8C73-8EFA86564746}" destId="{1F7F8539-552D-4B6C-90C6-C8F6AA7527C6}" srcOrd="2" destOrd="0" presId="urn:microsoft.com/office/officeart/2005/8/layout/hierarchy1"/>
    <dgm:cxn modelId="{B4E8AC86-5191-4DA7-9C0B-7C0733D4342C}" type="presParOf" srcId="{5F6F3A18-5FAC-4721-8C73-8EFA86564746}" destId="{8E6782E8-B624-40E9-9DAF-7475567C398C}" srcOrd="3" destOrd="0" presId="urn:microsoft.com/office/officeart/2005/8/layout/hierarchy1"/>
    <dgm:cxn modelId="{74727E77-513B-439D-AA65-F7E49AA35F6E}" type="presParOf" srcId="{8E6782E8-B624-40E9-9DAF-7475567C398C}" destId="{926FF394-34FD-461B-9CA8-FFC06D3C16A3}" srcOrd="0" destOrd="0" presId="urn:microsoft.com/office/officeart/2005/8/layout/hierarchy1"/>
    <dgm:cxn modelId="{060D8742-7BF0-4335-A2E1-13AAC18966E3}" type="presParOf" srcId="{926FF394-34FD-461B-9CA8-FFC06D3C16A3}" destId="{259B263E-A550-43B6-B6CB-8FE724121F07}" srcOrd="0" destOrd="0" presId="urn:microsoft.com/office/officeart/2005/8/layout/hierarchy1"/>
    <dgm:cxn modelId="{21FC91F7-51B1-4B34-BACD-9ED1198E5B80}" type="presParOf" srcId="{926FF394-34FD-461B-9CA8-FFC06D3C16A3}" destId="{3FCF6182-5AA4-49DB-97FA-B7BCE4D38E11}" srcOrd="1" destOrd="0" presId="urn:microsoft.com/office/officeart/2005/8/layout/hierarchy1"/>
    <dgm:cxn modelId="{6A957F61-80F2-4319-BA51-6693F66A639A}" type="presParOf" srcId="{8E6782E8-B624-40E9-9DAF-7475567C398C}" destId="{3C45D4A2-2644-4A3F-915F-D5C2AE436FDC}" srcOrd="1" destOrd="0" presId="urn:microsoft.com/office/officeart/2005/8/layout/hierarchy1"/>
    <dgm:cxn modelId="{74BE0222-7598-4C4C-BEB0-CD15FBB42B68}" type="presParOf" srcId="{5F6F3A18-5FAC-4721-8C73-8EFA86564746}" destId="{E4161F3C-4F56-48C5-B8F3-4AFF5B38E1C0}" srcOrd="4" destOrd="0" presId="urn:microsoft.com/office/officeart/2005/8/layout/hierarchy1"/>
    <dgm:cxn modelId="{A5D135F7-B5E5-478C-AC62-BB879A3323E3}" type="presParOf" srcId="{5F6F3A18-5FAC-4721-8C73-8EFA86564746}" destId="{4FCFECF8-C711-48BC-8F65-95351BC420F6}" srcOrd="5" destOrd="0" presId="urn:microsoft.com/office/officeart/2005/8/layout/hierarchy1"/>
    <dgm:cxn modelId="{FD077844-ADFE-4FD6-9AE8-92ED18413499}" type="presParOf" srcId="{4FCFECF8-C711-48BC-8F65-95351BC420F6}" destId="{310B797A-0F77-47C6-868E-50F9089F6CBC}" srcOrd="0" destOrd="0" presId="urn:microsoft.com/office/officeart/2005/8/layout/hierarchy1"/>
    <dgm:cxn modelId="{9A8DB196-B826-4273-817F-BECE18BD1EA9}" type="presParOf" srcId="{310B797A-0F77-47C6-868E-50F9089F6CBC}" destId="{D8805086-C491-48C0-957D-B9DF89E16A3E}" srcOrd="0" destOrd="0" presId="urn:microsoft.com/office/officeart/2005/8/layout/hierarchy1"/>
    <dgm:cxn modelId="{1EDEA54D-C0A5-487C-B105-50DE92F834AE}" type="presParOf" srcId="{310B797A-0F77-47C6-868E-50F9089F6CBC}" destId="{1073C209-28AB-4869-ACB9-2546A998FE54}" srcOrd="1" destOrd="0" presId="urn:microsoft.com/office/officeart/2005/8/layout/hierarchy1"/>
    <dgm:cxn modelId="{B9BAD302-361E-4D62-BA43-DE1452BB85CF}" type="presParOf" srcId="{4FCFECF8-C711-48BC-8F65-95351BC420F6}" destId="{6EA5D09A-B25E-4009-A3B6-38377622108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890568" cy="490363"/>
          </a:xfrm>
          <a:prstGeom prst="rect">
            <a:avLst/>
          </a:prstGeom>
        </p:spPr>
        <p:txBody>
          <a:bodyPr vert="horz" lIns="90582" tIns="45291" rIns="90582" bIns="45291" rtlCol="0"/>
          <a:lstStyle>
            <a:lvl1pPr algn="l">
              <a:defRPr sz="1200"/>
            </a:lvl1pPr>
          </a:lstStyle>
          <a:p>
            <a:endParaRPr lang="en-US"/>
          </a:p>
        </p:txBody>
      </p:sp>
      <p:sp>
        <p:nvSpPr>
          <p:cNvPr id="3" name="Espace réservé de la date 2"/>
          <p:cNvSpPr>
            <a:spLocks noGrp="1"/>
          </p:cNvSpPr>
          <p:nvPr>
            <p:ph type="dt" sz="quarter" idx="1"/>
          </p:nvPr>
        </p:nvSpPr>
        <p:spPr>
          <a:xfrm>
            <a:off x="3776946" y="1"/>
            <a:ext cx="2890568" cy="490363"/>
          </a:xfrm>
          <a:prstGeom prst="rect">
            <a:avLst/>
          </a:prstGeom>
        </p:spPr>
        <p:txBody>
          <a:bodyPr vert="horz" lIns="90582" tIns="45291" rIns="90582" bIns="45291" rtlCol="0"/>
          <a:lstStyle>
            <a:lvl1pPr algn="r">
              <a:defRPr sz="1200"/>
            </a:lvl1pPr>
          </a:lstStyle>
          <a:p>
            <a:fld id="{BC21DDDC-C322-435E-A534-2C405FB0A2DA}" type="datetimeFigureOut">
              <a:rPr lang="en-US" smtClean="0"/>
              <a:t>11/23/2016</a:t>
            </a:fld>
            <a:endParaRPr lang="en-US"/>
          </a:p>
        </p:txBody>
      </p:sp>
      <p:sp>
        <p:nvSpPr>
          <p:cNvPr id="4" name="Espace réservé du pied de page 3"/>
          <p:cNvSpPr>
            <a:spLocks noGrp="1"/>
          </p:cNvSpPr>
          <p:nvPr>
            <p:ph type="ftr" sz="quarter" idx="2"/>
          </p:nvPr>
        </p:nvSpPr>
        <p:spPr>
          <a:xfrm>
            <a:off x="0" y="9285462"/>
            <a:ext cx="2890568" cy="490363"/>
          </a:xfrm>
          <a:prstGeom prst="rect">
            <a:avLst/>
          </a:prstGeom>
        </p:spPr>
        <p:txBody>
          <a:bodyPr vert="horz" lIns="90582" tIns="45291" rIns="90582" bIns="45291"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776946" y="9285462"/>
            <a:ext cx="2890568" cy="490363"/>
          </a:xfrm>
          <a:prstGeom prst="rect">
            <a:avLst/>
          </a:prstGeom>
        </p:spPr>
        <p:txBody>
          <a:bodyPr vert="horz" lIns="90582" tIns="45291" rIns="90582" bIns="45291" rtlCol="0" anchor="b"/>
          <a:lstStyle>
            <a:lvl1pPr algn="r">
              <a:defRPr sz="1200"/>
            </a:lvl1pPr>
          </a:lstStyle>
          <a:p>
            <a:fld id="{5A0244CC-3C8C-4E2D-93E7-F44EE1F5E0B3}" type="slidenum">
              <a:rPr lang="en-US" smtClean="0"/>
              <a:t>‹Nr.›</a:t>
            </a:fld>
            <a:endParaRPr lang="en-US"/>
          </a:p>
        </p:txBody>
      </p:sp>
    </p:spTree>
    <p:extLst>
      <p:ext uri="{BB962C8B-B14F-4D97-AF65-F5344CB8AC3E}">
        <p14:creationId xmlns:p14="http://schemas.microsoft.com/office/powerpoint/2010/main" val="1513943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2889938" cy="488792"/>
          </a:xfrm>
          <a:prstGeom prst="rect">
            <a:avLst/>
          </a:prstGeom>
          <a:noFill/>
          <a:ln w="9525">
            <a:noFill/>
            <a:miter lim="800000"/>
            <a:headEnd/>
            <a:tailEnd/>
          </a:ln>
        </p:spPr>
        <p:txBody>
          <a:bodyPr vert="horz" wrap="square" lIns="90582" tIns="45291" rIns="90582" bIns="45291" numCol="1" anchor="t" anchorCtr="0" compatLnSpc="1">
            <a:prstTxWarp prst="textNoShape">
              <a:avLst/>
            </a:prstTxWarp>
          </a:bodyPr>
          <a:lstStyle>
            <a:lvl1pPr>
              <a:defRPr sz="1200"/>
            </a:lvl1pPr>
          </a:lstStyle>
          <a:p>
            <a:endParaRPr lang="de-DE"/>
          </a:p>
        </p:txBody>
      </p:sp>
      <p:sp>
        <p:nvSpPr>
          <p:cNvPr id="3075" name="Rectangle 3"/>
          <p:cNvSpPr>
            <a:spLocks noGrp="1" noChangeArrowheads="1"/>
          </p:cNvSpPr>
          <p:nvPr>
            <p:ph type="dt" idx="1"/>
          </p:nvPr>
        </p:nvSpPr>
        <p:spPr bwMode="auto">
          <a:xfrm>
            <a:off x="3779150" y="0"/>
            <a:ext cx="2889938" cy="488792"/>
          </a:xfrm>
          <a:prstGeom prst="rect">
            <a:avLst/>
          </a:prstGeom>
          <a:noFill/>
          <a:ln w="9525">
            <a:noFill/>
            <a:miter lim="800000"/>
            <a:headEnd/>
            <a:tailEnd/>
          </a:ln>
        </p:spPr>
        <p:txBody>
          <a:bodyPr vert="horz" wrap="square" lIns="90582" tIns="45291" rIns="90582" bIns="45291" numCol="1" anchor="t" anchorCtr="0" compatLnSpc="1">
            <a:prstTxWarp prst="textNoShape">
              <a:avLst/>
            </a:prstTxWarp>
          </a:bodyPr>
          <a:lstStyle>
            <a:lvl1pPr algn="r">
              <a:defRPr sz="1200"/>
            </a:lvl1pPr>
          </a:lstStyle>
          <a:p>
            <a:endParaRPr lang="de-DE"/>
          </a:p>
        </p:txBody>
      </p:sp>
      <p:sp>
        <p:nvSpPr>
          <p:cNvPr id="3076" name="Rectangle 4"/>
          <p:cNvSpPr>
            <a:spLocks noGrp="1" noRot="1" noChangeAspect="1" noChangeArrowheads="1" noTextEdit="1"/>
          </p:cNvSpPr>
          <p:nvPr>
            <p:ph type="sldImg" idx="2"/>
          </p:nvPr>
        </p:nvSpPr>
        <p:spPr bwMode="auto">
          <a:xfrm>
            <a:off x="890588" y="733425"/>
            <a:ext cx="4887912" cy="3665538"/>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889212" y="4643517"/>
            <a:ext cx="4890665" cy="4399122"/>
          </a:xfrm>
          <a:prstGeom prst="rect">
            <a:avLst/>
          </a:prstGeom>
          <a:noFill/>
          <a:ln w="9525">
            <a:noFill/>
            <a:miter lim="800000"/>
            <a:headEnd/>
            <a:tailEnd/>
          </a:ln>
        </p:spPr>
        <p:txBody>
          <a:bodyPr vert="horz" wrap="square" lIns="90582" tIns="45291" rIns="90582" bIns="45291"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078" name="Rectangle 6"/>
          <p:cNvSpPr>
            <a:spLocks noGrp="1" noChangeArrowheads="1"/>
          </p:cNvSpPr>
          <p:nvPr>
            <p:ph type="ftr" sz="quarter" idx="4"/>
          </p:nvPr>
        </p:nvSpPr>
        <p:spPr bwMode="auto">
          <a:xfrm>
            <a:off x="2" y="9287035"/>
            <a:ext cx="2889938" cy="488792"/>
          </a:xfrm>
          <a:prstGeom prst="rect">
            <a:avLst/>
          </a:prstGeom>
          <a:noFill/>
          <a:ln w="9525">
            <a:noFill/>
            <a:miter lim="800000"/>
            <a:headEnd/>
            <a:tailEnd/>
          </a:ln>
        </p:spPr>
        <p:txBody>
          <a:bodyPr vert="horz" wrap="square" lIns="90582" tIns="45291" rIns="90582" bIns="45291" numCol="1" anchor="b" anchorCtr="0" compatLnSpc="1">
            <a:prstTxWarp prst="textNoShape">
              <a:avLst/>
            </a:prstTxWarp>
          </a:bodyPr>
          <a:lstStyle>
            <a:lvl1pPr>
              <a:defRPr sz="1200"/>
            </a:lvl1pPr>
          </a:lstStyle>
          <a:p>
            <a:endParaRPr lang="de-DE"/>
          </a:p>
        </p:txBody>
      </p:sp>
      <p:sp>
        <p:nvSpPr>
          <p:cNvPr id="3079" name="Rectangle 7"/>
          <p:cNvSpPr>
            <a:spLocks noGrp="1" noChangeArrowheads="1"/>
          </p:cNvSpPr>
          <p:nvPr>
            <p:ph type="sldNum" sz="quarter" idx="5"/>
          </p:nvPr>
        </p:nvSpPr>
        <p:spPr bwMode="auto">
          <a:xfrm>
            <a:off x="3779150" y="9287035"/>
            <a:ext cx="2889938" cy="488792"/>
          </a:xfrm>
          <a:prstGeom prst="rect">
            <a:avLst/>
          </a:prstGeom>
          <a:noFill/>
          <a:ln w="9525">
            <a:noFill/>
            <a:miter lim="800000"/>
            <a:headEnd/>
            <a:tailEnd/>
          </a:ln>
        </p:spPr>
        <p:txBody>
          <a:bodyPr vert="horz" wrap="square" lIns="90582" tIns="45291" rIns="90582" bIns="45291" numCol="1" anchor="b" anchorCtr="0" compatLnSpc="1">
            <a:prstTxWarp prst="textNoShape">
              <a:avLst/>
            </a:prstTxWarp>
          </a:bodyPr>
          <a:lstStyle>
            <a:lvl1pPr algn="r">
              <a:defRPr sz="1200"/>
            </a:lvl1pPr>
          </a:lstStyle>
          <a:p>
            <a:fld id="{D7FFB33D-E974-4BAE-8806-E9CA595294DD}" type="slidenum">
              <a:rPr lang="de-DE"/>
              <a:pPr/>
              <a:t>‹Nr.›</a:t>
            </a:fld>
            <a:endParaRPr lang="de-DE"/>
          </a:p>
        </p:txBody>
      </p:sp>
    </p:spTree>
    <p:extLst>
      <p:ext uri="{BB962C8B-B14F-4D97-AF65-F5344CB8AC3E}">
        <p14:creationId xmlns:p14="http://schemas.microsoft.com/office/powerpoint/2010/main" val="39279113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300" kern="1200">
        <a:solidFill>
          <a:schemeClr val="tx1"/>
        </a:solidFill>
        <a:latin typeface="Lucida Grande" pitchFamily="28" charset="0"/>
        <a:ea typeface="ヒラギノ角ゴ Pro W3" pitchFamily="28" charset="-128"/>
        <a:cs typeface="+mn-cs"/>
      </a:defRPr>
    </a:lvl1pPr>
    <a:lvl2pPr marL="481112" algn="l" rtl="0" fontAlgn="base">
      <a:spcBef>
        <a:spcPct val="30000"/>
      </a:spcBef>
      <a:spcAft>
        <a:spcPct val="0"/>
      </a:spcAft>
      <a:defRPr sz="1300" kern="1200">
        <a:solidFill>
          <a:schemeClr val="tx1"/>
        </a:solidFill>
        <a:latin typeface="Lucida Grande" pitchFamily="28" charset="0"/>
        <a:ea typeface="ヒラギノ角ゴ Pro W3" pitchFamily="28" charset="-128"/>
        <a:cs typeface="+mn-cs"/>
      </a:defRPr>
    </a:lvl2pPr>
    <a:lvl3pPr marL="962223" algn="l" rtl="0" fontAlgn="base">
      <a:spcBef>
        <a:spcPct val="30000"/>
      </a:spcBef>
      <a:spcAft>
        <a:spcPct val="0"/>
      </a:spcAft>
      <a:defRPr sz="1300" kern="1200">
        <a:solidFill>
          <a:schemeClr val="tx1"/>
        </a:solidFill>
        <a:latin typeface="Lucida Grande" pitchFamily="28" charset="0"/>
        <a:ea typeface="ヒラギノ角ゴ Pro W3" pitchFamily="28" charset="-128"/>
        <a:cs typeface="+mn-cs"/>
      </a:defRPr>
    </a:lvl3pPr>
    <a:lvl4pPr marL="1443335" algn="l" rtl="0" fontAlgn="base">
      <a:spcBef>
        <a:spcPct val="30000"/>
      </a:spcBef>
      <a:spcAft>
        <a:spcPct val="0"/>
      </a:spcAft>
      <a:defRPr sz="1300" kern="1200">
        <a:solidFill>
          <a:schemeClr val="tx1"/>
        </a:solidFill>
        <a:latin typeface="Lucida Grande" pitchFamily="28" charset="0"/>
        <a:ea typeface="ヒラギノ角ゴ Pro W3" pitchFamily="28" charset="-128"/>
        <a:cs typeface="+mn-cs"/>
      </a:defRPr>
    </a:lvl4pPr>
    <a:lvl5pPr marL="1924446" algn="l" rtl="0" fontAlgn="base">
      <a:spcBef>
        <a:spcPct val="30000"/>
      </a:spcBef>
      <a:spcAft>
        <a:spcPct val="0"/>
      </a:spcAft>
      <a:defRPr sz="1300" kern="1200">
        <a:solidFill>
          <a:schemeClr val="tx1"/>
        </a:solidFill>
        <a:latin typeface="Lucida Grande" pitchFamily="28" charset="0"/>
        <a:ea typeface="ヒラギノ角ゴ Pro W3" pitchFamily="28" charset="-128"/>
        <a:cs typeface="+mn-cs"/>
      </a:defRPr>
    </a:lvl5pPr>
    <a:lvl6pPr marL="2405558" algn="l" defTabSz="962223" rtl="0" eaLnBrk="1" latinLnBrk="0" hangingPunct="1">
      <a:defRPr sz="1300" kern="1200">
        <a:solidFill>
          <a:schemeClr val="tx1"/>
        </a:solidFill>
        <a:latin typeface="+mn-lt"/>
        <a:ea typeface="+mn-ea"/>
        <a:cs typeface="+mn-cs"/>
      </a:defRPr>
    </a:lvl6pPr>
    <a:lvl7pPr marL="2886669" algn="l" defTabSz="962223" rtl="0" eaLnBrk="1" latinLnBrk="0" hangingPunct="1">
      <a:defRPr sz="1300" kern="1200">
        <a:solidFill>
          <a:schemeClr val="tx1"/>
        </a:solidFill>
        <a:latin typeface="+mn-lt"/>
        <a:ea typeface="+mn-ea"/>
        <a:cs typeface="+mn-cs"/>
      </a:defRPr>
    </a:lvl7pPr>
    <a:lvl8pPr marL="3367781" algn="l" defTabSz="962223" rtl="0" eaLnBrk="1" latinLnBrk="0" hangingPunct="1">
      <a:defRPr sz="1300" kern="1200">
        <a:solidFill>
          <a:schemeClr val="tx1"/>
        </a:solidFill>
        <a:latin typeface="+mn-lt"/>
        <a:ea typeface="+mn-ea"/>
        <a:cs typeface="+mn-cs"/>
      </a:defRPr>
    </a:lvl8pPr>
    <a:lvl9pPr marL="3848892" algn="l" defTabSz="962223"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D7FFB33D-E974-4BAE-8806-E9CA595294DD}" type="slidenum">
              <a:rPr lang="de-DE" smtClean="0"/>
              <a:pPr/>
              <a:t>2</a:t>
            </a:fld>
            <a:endParaRPr lang="de-DE"/>
          </a:p>
        </p:txBody>
      </p:sp>
    </p:spTree>
    <p:extLst>
      <p:ext uri="{BB962C8B-B14F-4D97-AF65-F5344CB8AC3E}">
        <p14:creationId xmlns:p14="http://schemas.microsoft.com/office/powerpoint/2010/main" val="2883140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Aebi-</a:t>
            </a:r>
            <a:r>
              <a:rPr lang="de-CH" dirty="0" err="1" smtClean="0"/>
              <a:t>hus</a:t>
            </a:r>
            <a:r>
              <a:rPr lang="de-CH" dirty="0" smtClean="0"/>
              <a:t>: Schweizerische Stiftung</a:t>
            </a:r>
            <a:r>
              <a:rPr lang="de-CH" baseline="0" dirty="0" smtClean="0"/>
              <a:t> für Suchthilfe</a:t>
            </a:r>
          </a:p>
          <a:p>
            <a:r>
              <a:rPr lang="de-CH" baseline="0" dirty="0" smtClean="0"/>
              <a:t>BAG: </a:t>
            </a:r>
            <a:r>
              <a:rPr lang="de-CH" dirty="0"/>
              <a:t> Auftrag an </a:t>
            </a:r>
            <a:r>
              <a:rPr lang="de-CH"/>
              <a:t>Sucht Schweiz:</a:t>
            </a:r>
            <a:endParaRPr lang="de-CH" dirty="0"/>
          </a:p>
          <a:p>
            <a:r>
              <a:rPr lang="de-CH" dirty="0"/>
              <a:t>- Entwicklung einer validierten Kurzform der </a:t>
            </a:r>
            <a:r>
              <a:rPr lang="de-CH" dirty="0" err="1"/>
              <a:t>Compulsive</a:t>
            </a:r>
            <a:r>
              <a:rPr lang="de-CH" dirty="0"/>
              <a:t> Internet </a:t>
            </a:r>
            <a:r>
              <a:rPr lang="de-CH" dirty="0" err="1"/>
              <a:t>Use</a:t>
            </a:r>
            <a:r>
              <a:rPr lang="de-CH" dirty="0"/>
              <a:t> </a:t>
            </a:r>
            <a:r>
              <a:rPr lang="de-CH" dirty="0" err="1"/>
              <a:t>Scale</a:t>
            </a:r>
            <a:r>
              <a:rPr lang="de-CH" dirty="0"/>
              <a:t> (CIUS) mit vergleichbaren psychometrischen Eigenschaften wie die vollständige Skala anhand einer repräsentativen Bevölkerungsstichprobe. Ziel:  Eine für die epidemiologische Erfassung der problematischen Internetnutzung in der Schweiz geeignete </a:t>
            </a:r>
            <a:r>
              <a:rPr lang="de-CH" dirty="0" err="1"/>
              <a:t>reliable</a:t>
            </a:r>
            <a:r>
              <a:rPr lang="de-CH" dirty="0"/>
              <a:t> Kurzskala liegt vor und ist für die Schweiz gültig (d, f, i). 	</a:t>
            </a:r>
          </a:p>
          <a:p>
            <a:r>
              <a:rPr lang="de-CH" dirty="0"/>
              <a:t>- Arbeitsdefinition der „problematischen Internetnutzung“ und der „Online-Sucht“ basierend auf der wissenschaftlichen Literatur  	</a:t>
            </a:r>
            <a:endParaRPr lang="de-CH" baseline="0" dirty="0" smtClean="0"/>
          </a:p>
          <a:p>
            <a:r>
              <a:rPr lang="de-CH" baseline="0" dirty="0" err="1" smtClean="0"/>
              <a:t>Datak</a:t>
            </a:r>
            <a:r>
              <a:rPr lang="de-CH" baseline="0" dirty="0" smtClean="0"/>
              <a:t>: Basis: Umfrageergebnisse 2015 von «On en </a:t>
            </a:r>
            <a:r>
              <a:rPr lang="de-CH" baseline="0" dirty="0" err="1" smtClean="0"/>
              <a:t>parle</a:t>
            </a:r>
            <a:r>
              <a:rPr lang="de-CH" baseline="0" dirty="0" smtClean="0"/>
              <a:t>» </a:t>
            </a:r>
            <a:r>
              <a:rPr lang="de-CH" dirty="0" smtClean="0"/>
              <a:t>Am 13. Dezember startet RTS das erste </a:t>
            </a:r>
            <a:r>
              <a:rPr lang="de-CH" dirty="0" err="1" smtClean="0"/>
              <a:t>Serious</a:t>
            </a:r>
            <a:r>
              <a:rPr lang="de-CH" dirty="0" smtClean="0"/>
              <a:t> Game, bei dem es um das Thema Datenschutz/Umgang mit persönlichen</a:t>
            </a:r>
            <a:r>
              <a:rPr lang="de-CH" baseline="0" dirty="0" smtClean="0"/>
              <a:t> Daten</a:t>
            </a:r>
            <a:r>
              <a:rPr lang="de-CH" dirty="0" smtClean="0"/>
              <a:t> bzw. Chancen und Risiken von Big Data</a:t>
            </a:r>
            <a:r>
              <a:rPr lang="de-CH" baseline="0" dirty="0" smtClean="0"/>
              <a:t> geht</a:t>
            </a:r>
            <a:r>
              <a:rPr lang="de-CH" dirty="0" smtClean="0"/>
              <a:t>. Was steht beim Sammeln grosser Datenmengen für dich auf dem Spiel? Und was für die Gesellschaft? </a:t>
            </a:r>
            <a:r>
              <a:rPr lang="de-CH" dirty="0"/>
              <a:t>Die Gamer müssen heikle Entscheidungen treffen, die sich auf das Leben ihrer Spielfiguren oder auch auf die gesamte Community auswirken, mitunter auf beides. </a:t>
            </a:r>
            <a:r>
              <a:rPr lang="de-CH" dirty="0" smtClean="0"/>
              <a:t> Zielgruppe: </a:t>
            </a:r>
            <a:r>
              <a:rPr lang="de-CH" dirty="0"/>
              <a:t>Jugendliche ab 15 Jahren. Es ist gratis und direkt im Webbrowser auf allen Trägern wie Smartphone, Tablet oder Laptop spielbar. </a:t>
            </a:r>
            <a:r>
              <a:rPr lang="de-CH" dirty="0" smtClean="0"/>
              <a:t>D, F, I, E</a:t>
            </a:r>
          </a:p>
          <a:p>
            <a:endParaRPr lang="de-CH" dirty="0"/>
          </a:p>
        </p:txBody>
      </p:sp>
      <p:sp>
        <p:nvSpPr>
          <p:cNvPr id="4" name="Foliennummernplatzhalter 3"/>
          <p:cNvSpPr>
            <a:spLocks noGrp="1"/>
          </p:cNvSpPr>
          <p:nvPr>
            <p:ph type="sldNum" sz="quarter" idx="10"/>
          </p:nvPr>
        </p:nvSpPr>
        <p:spPr/>
        <p:txBody>
          <a:bodyPr/>
          <a:lstStyle/>
          <a:p>
            <a:fld id="{D7FFB33D-E974-4BAE-8806-E9CA595294DD}" type="slidenum">
              <a:rPr lang="de-DE" smtClean="0"/>
              <a:pPr/>
              <a:t>17</a:t>
            </a:fld>
            <a:endParaRPr lang="de-DE"/>
          </a:p>
        </p:txBody>
      </p:sp>
    </p:spTree>
    <p:extLst>
      <p:ext uri="{BB962C8B-B14F-4D97-AF65-F5344CB8AC3E}">
        <p14:creationId xmlns:p14="http://schemas.microsoft.com/office/powerpoint/2010/main" val="2320156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D7FFB33D-E974-4BAE-8806-E9CA595294DD}" type="slidenum">
              <a:rPr lang="de-DE" smtClean="0"/>
              <a:pPr/>
              <a:t>18</a:t>
            </a:fld>
            <a:endParaRPr lang="de-DE"/>
          </a:p>
        </p:txBody>
      </p:sp>
    </p:spTree>
    <p:extLst>
      <p:ext uri="{BB962C8B-B14F-4D97-AF65-F5344CB8AC3E}">
        <p14:creationId xmlns:p14="http://schemas.microsoft.com/office/powerpoint/2010/main" val="1331987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D7FFB33D-E974-4BAE-8806-E9CA595294DD}" type="slidenum">
              <a:rPr lang="de-DE" smtClean="0"/>
              <a:pPr/>
              <a:t>19</a:t>
            </a:fld>
            <a:endParaRPr lang="de-DE"/>
          </a:p>
        </p:txBody>
      </p:sp>
    </p:spTree>
    <p:extLst>
      <p:ext uri="{BB962C8B-B14F-4D97-AF65-F5344CB8AC3E}">
        <p14:creationId xmlns:p14="http://schemas.microsoft.com/office/powerpoint/2010/main" val="309797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05818">
              <a:defRPr/>
            </a:pPr>
            <a:r>
              <a:rPr lang="de-CH" sz="1400" dirty="0"/>
              <a:t>Netzwerk Medienkompetenz Schweiz: </a:t>
            </a:r>
            <a:r>
              <a:rPr lang="de-CH" dirty="0"/>
              <a:t>Um den Austausch und die Vernetzung zwischen den Akteuren im Bereich Förderung der Medienkompetenzen (erzieherischer Jugendmedienschutz) weiterzuführen. Offen für alle interessierten Fachpersonen (öffentliche Verwaltung, NGO, Universitäten und Hochschulen, Fachverbände etc.).</a:t>
            </a:r>
          </a:p>
          <a:p>
            <a:pPr defTabSz="905818">
              <a:defRPr/>
            </a:pPr>
            <a:endParaRPr lang="de-CH" sz="1400" dirty="0"/>
          </a:p>
          <a:p>
            <a:endParaRPr lang="de-CH" dirty="0"/>
          </a:p>
        </p:txBody>
      </p:sp>
      <p:sp>
        <p:nvSpPr>
          <p:cNvPr id="4" name="Foliennummernplatzhalter 3"/>
          <p:cNvSpPr>
            <a:spLocks noGrp="1"/>
          </p:cNvSpPr>
          <p:nvPr>
            <p:ph type="sldNum" sz="quarter" idx="10"/>
          </p:nvPr>
        </p:nvSpPr>
        <p:spPr/>
        <p:txBody>
          <a:bodyPr/>
          <a:lstStyle/>
          <a:p>
            <a:fld id="{D7FFB33D-E974-4BAE-8806-E9CA595294DD}" type="slidenum">
              <a:rPr lang="de-DE" smtClean="0"/>
              <a:pPr/>
              <a:t>20</a:t>
            </a:fld>
            <a:endParaRPr lang="de-DE"/>
          </a:p>
        </p:txBody>
      </p:sp>
    </p:spTree>
    <p:extLst>
      <p:ext uri="{BB962C8B-B14F-4D97-AF65-F5344CB8AC3E}">
        <p14:creationId xmlns:p14="http://schemas.microsoft.com/office/powerpoint/2010/main" val="1442970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47500" lnSpcReduction="20000"/>
          </a:bodyPr>
          <a:lstStyle/>
          <a:p>
            <a:pPr marL="101503" lvl="1" indent="0" defTabSz="637022">
              <a:lnSpc>
                <a:spcPct val="90000"/>
              </a:lnSpc>
              <a:spcAft>
                <a:spcPct val="15000"/>
              </a:spcAft>
              <a:buNone/>
            </a:pPr>
            <a:r>
              <a:rPr lang="de-CH" dirty="0" smtClean="0"/>
              <a:t>1.</a:t>
            </a:r>
            <a:r>
              <a:rPr lang="de-CH" baseline="0" dirty="0" smtClean="0"/>
              <a:t> </a:t>
            </a:r>
            <a:r>
              <a:rPr lang="de-CH" dirty="0" smtClean="0"/>
              <a:t>Nationale Referenz-</a:t>
            </a:r>
            <a:r>
              <a:rPr lang="de-CH" dirty="0" err="1" smtClean="0"/>
              <a:t>plattform</a:t>
            </a:r>
            <a:r>
              <a:rPr lang="de-CH" dirty="0" smtClean="0"/>
              <a:t> Jugendmedienschutz aufbauen und regelmässig aktualisieren</a:t>
            </a:r>
          </a:p>
          <a:p>
            <a:pPr marL="101503" lvl="1" indent="0" defTabSz="637022">
              <a:lnSpc>
                <a:spcPct val="90000"/>
              </a:lnSpc>
              <a:spcAft>
                <a:spcPct val="15000"/>
              </a:spcAft>
              <a:buNone/>
            </a:pPr>
            <a:endParaRPr lang="de-CH" dirty="0" smtClean="0"/>
          </a:p>
          <a:p>
            <a:pPr marL="387253" lvl="1" indent="-285750" defTabSz="637022">
              <a:lnSpc>
                <a:spcPct val="90000"/>
              </a:lnSpc>
              <a:spcAft>
                <a:spcPct val="15000"/>
              </a:spcAft>
              <a:buFont typeface="Arial" panose="020B0604020202020204" pitchFamily="34" charset="0"/>
              <a:buChar char="•"/>
            </a:pPr>
            <a:r>
              <a:rPr lang="de-CH" sz="1300" dirty="0" smtClean="0"/>
              <a:t>Aktuelle, umfassende, verlässliche Informationsangebote (online und offline) für Eltern, Lehr- und Betreuungspersonen sind erstellt und verbreitet</a:t>
            </a:r>
          </a:p>
          <a:p>
            <a:pPr marL="294010" lvl="1" indent="-192507" defTabSz="637022">
              <a:lnSpc>
                <a:spcPct val="90000"/>
              </a:lnSpc>
              <a:spcAft>
                <a:spcPct val="15000"/>
              </a:spcAft>
              <a:buChar char="••"/>
            </a:pPr>
            <a:r>
              <a:rPr lang="de-CH" sz="1300" dirty="0" smtClean="0"/>
              <a:t>Übersicht über die in der Schweiz bestehenden Angebote ist erstellt, verbreitet und auf aktuellem Stand</a:t>
            </a:r>
          </a:p>
          <a:p>
            <a:pPr marL="294010" lvl="1" indent="-192507" defTabSz="637022">
              <a:lnSpc>
                <a:spcPct val="90000"/>
              </a:lnSpc>
              <a:spcAft>
                <a:spcPct val="15000"/>
              </a:spcAft>
              <a:buChar char="••"/>
            </a:pPr>
            <a:r>
              <a:rPr lang="de-CH" sz="1300" dirty="0" smtClean="0"/>
              <a:t>Übersicht über kantonale Strategien ist erstellt, verbreitet und auf aktuellem Stand</a:t>
            </a:r>
          </a:p>
          <a:p>
            <a:pPr marL="294010" lvl="1" indent="-192507" defTabSz="637022">
              <a:lnSpc>
                <a:spcPct val="90000"/>
              </a:lnSpc>
              <a:spcAft>
                <a:spcPct val="15000"/>
              </a:spcAft>
              <a:buChar char="••"/>
            </a:pPr>
            <a:r>
              <a:rPr lang="de-CH" sz="1300" dirty="0" smtClean="0"/>
              <a:t>Bestehende relevante Informationen für Fachleute zum Jugendmedienschutz (Studien, etc.) sind übersichtlich zusammen gestellt, verbreitet und auf aktuellem Stand</a:t>
            </a:r>
          </a:p>
          <a:p>
            <a:pPr marL="294010" lvl="1" indent="-192507" defTabSz="637022">
              <a:lnSpc>
                <a:spcPct val="90000"/>
              </a:lnSpc>
              <a:spcAft>
                <a:spcPct val="15000"/>
              </a:spcAft>
              <a:buChar char="••"/>
            </a:pPr>
            <a:r>
              <a:rPr lang="de-CH" sz="1300" dirty="0" smtClean="0"/>
              <a:t>Regelmässige Medieninformationen sind erstellt. Medienauskünfte werden regelmässig erteilt.</a:t>
            </a:r>
          </a:p>
          <a:p>
            <a:pPr marL="294010" lvl="1" indent="-192507" defTabSz="637022">
              <a:lnSpc>
                <a:spcPct val="90000"/>
              </a:lnSpc>
              <a:spcAft>
                <a:spcPct val="15000"/>
              </a:spcAft>
              <a:buChar char="••"/>
            </a:pPr>
            <a:endParaRPr lang="de-CH" sz="1300" dirty="0" smtClean="0"/>
          </a:p>
          <a:p>
            <a:pPr marL="101503" lvl="1" indent="0" defTabSz="637022">
              <a:lnSpc>
                <a:spcPct val="90000"/>
              </a:lnSpc>
              <a:spcAft>
                <a:spcPct val="15000"/>
              </a:spcAft>
              <a:buNone/>
            </a:pPr>
            <a:r>
              <a:rPr lang="de-CH" sz="1300" dirty="0" smtClean="0"/>
              <a:t>2.  Innovative Methoden entwickeln und Impulse zur fachlichen Entwicklung geben</a:t>
            </a:r>
          </a:p>
          <a:p>
            <a:pPr marL="101503" lvl="1" indent="0" defTabSz="637022">
              <a:lnSpc>
                <a:spcPct val="90000"/>
              </a:lnSpc>
              <a:spcAft>
                <a:spcPct val="15000"/>
              </a:spcAft>
              <a:buNone/>
            </a:pPr>
            <a:endParaRPr lang="de-CH" sz="1300" dirty="0" smtClean="0"/>
          </a:p>
          <a:p>
            <a:pPr marL="294010" lvl="1" indent="-192507" defTabSz="637022">
              <a:lnSpc>
                <a:spcPct val="90000"/>
              </a:lnSpc>
              <a:spcAft>
                <a:spcPct val="15000"/>
              </a:spcAft>
              <a:buChar char="••"/>
            </a:pPr>
            <a:r>
              <a:rPr lang="de-CH" sz="1300" dirty="0" smtClean="0"/>
              <a:t>Materialien und Beispielpräsentationen stehen zur Verfügung, die die Akteure nutzen und weiterverbreiten können</a:t>
            </a:r>
          </a:p>
          <a:p>
            <a:pPr marL="294010" lvl="1" indent="-192507" defTabSz="637022">
              <a:lnSpc>
                <a:spcPct val="90000"/>
              </a:lnSpc>
              <a:spcAft>
                <a:spcPct val="15000"/>
              </a:spcAft>
              <a:buChar char="••"/>
            </a:pPr>
            <a:r>
              <a:rPr lang="de-CH" sz="1300" dirty="0" smtClean="0"/>
              <a:t>Finanzielle Unterstützung für die Entwicklung von zielgruppen-spezifischen Materialien ist erfolgt</a:t>
            </a:r>
          </a:p>
          <a:p>
            <a:pPr marL="294010" lvl="1" indent="-192507" defTabSz="637022">
              <a:lnSpc>
                <a:spcPct val="90000"/>
              </a:lnSpc>
              <a:spcAft>
                <a:spcPct val="15000"/>
              </a:spcAft>
              <a:buChar char="••"/>
            </a:pPr>
            <a:r>
              <a:rPr lang="de-CH" sz="1300" dirty="0" smtClean="0"/>
              <a:t>In Kooperation mit den Verantwortlichen der grösseren Schulungsanbieter in der Schweiz sind 9 Austausch- und Weiterbildungsanlässe für die grösseren Trainerpools durchgeführt</a:t>
            </a:r>
            <a:endParaRPr lang="de-CH" sz="1300" dirty="0" smtClean="0">
              <a:solidFill>
                <a:schemeClr val="dk1"/>
              </a:solidFill>
            </a:endParaRPr>
          </a:p>
          <a:p>
            <a:pPr marL="101503" lvl="1" indent="0" defTabSz="637022">
              <a:lnSpc>
                <a:spcPct val="90000"/>
              </a:lnSpc>
              <a:spcAft>
                <a:spcPct val="15000"/>
              </a:spcAft>
              <a:buNone/>
            </a:pPr>
            <a:endParaRPr lang="de-CH" sz="1300" dirty="0" smtClean="0"/>
          </a:p>
          <a:p>
            <a:pPr marL="101503" lvl="1" indent="0" defTabSz="637022">
              <a:lnSpc>
                <a:spcPct val="90000"/>
              </a:lnSpc>
              <a:spcAft>
                <a:spcPct val="15000"/>
              </a:spcAft>
              <a:buNone/>
            </a:pPr>
            <a:r>
              <a:rPr lang="de-CH" sz="1300" dirty="0" smtClean="0"/>
              <a:t>3. Mittels Unterstützungs-angeboten wichtige Akteure (Stakeholder) mobilisieren</a:t>
            </a:r>
          </a:p>
          <a:p>
            <a:pPr marL="101503" lvl="1" indent="0" defTabSz="637022">
              <a:lnSpc>
                <a:spcPct val="90000"/>
              </a:lnSpc>
              <a:spcAft>
                <a:spcPct val="15000"/>
              </a:spcAft>
              <a:buNone/>
            </a:pPr>
            <a:endParaRPr lang="de-CH" sz="1300" dirty="0" smtClean="0"/>
          </a:p>
          <a:p>
            <a:pPr marL="294010" lvl="1" indent="-192507" defTabSz="637022">
              <a:lnSpc>
                <a:spcPct val="90000"/>
              </a:lnSpc>
              <a:spcAft>
                <a:spcPct val="15000"/>
              </a:spcAft>
              <a:buChar char="••"/>
            </a:pPr>
            <a:r>
              <a:rPr lang="de-CH" sz="1300" dirty="0" smtClean="0"/>
              <a:t>Wissenschaftliche Berichte sind erstellt (Bestandsaufnahme, Peer Education, Zugangsstrategien, Qualitätskriterien) und verbreitet</a:t>
            </a:r>
          </a:p>
          <a:p>
            <a:pPr marL="294010" lvl="1" indent="-192507" defTabSz="637022">
              <a:lnSpc>
                <a:spcPct val="90000"/>
              </a:lnSpc>
              <a:spcAft>
                <a:spcPct val="15000"/>
              </a:spcAft>
              <a:buChar char="••"/>
            </a:pPr>
            <a:r>
              <a:rPr lang="de-CH" sz="1300" dirty="0" smtClean="0"/>
              <a:t>6-8 Modellprojekte sind durchgeführt und evaluiert. Die erprobten Modellkonzepte liegen in einer Schlussversion i.V. mit Empfehlungen vor</a:t>
            </a:r>
          </a:p>
          <a:p>
            <a:pPr marL="294010" lvl="1" indent="-192507" defTabSz="637022">
              <a:lnSpc>
                <a:spcPct val="90000"/>
              </a:lnSpc>
              <a:spcAft>
                <a:spcPct val="15000"/>
              </a:spcAft>
              <a:buChar char="••"/>
            </a:pPr>
            <a:r>
              <a:rPr lang="de-CH" sz="1300" dirty="0" smtClean="0"/>
              <a:t>Checklisten zur Qualitätsprüfung von Schulungs- und Informationsangeboten sind erstellt und verbreitet</a:t>
            </a:r>
          </a:p>
          <a:p>
            <a:pPr marL="294010" lvl="1" indent="-192507" defTabSz="637022">
              <a:lnSpc>
                <a:spcPct val="90000"/>
              </a:lnSpc>
              <a:spcAft>
                <a:spcPct val="15000"/>
              </a:spcAft>
              <a:buChar char="••"/>
            </a:pPr>
            <a:r>
              <a:rPr lang="de-CH" sz="1300" dirty="0" smtClean="0"/>
              <a:t>Zugangsstrategien zu Personen und Gruppen, die mit herkömmlichen Angeboten schwierig erreicht werden, sind an verschiedenen Anlässen thematisiert. Die Erarbeitung von Materialien und Konzepte hat das Programm punktuell unterstützt</a:t>
            </a:r>
          </a:p>
          <a:p>
            <a:pPr marL="294010" lvl="1" indent="-192507" defTabSz="637022">
              <a:lnSpc>
                <a:spcPct val="90000"/>
              </a:lnSpc>
              <a:spcAft>
                <a:spcPct val="15000"/>
              </a:spcAft>
              <a:buChar char="••"/>
            </a:pPr>
            <a:endParaRPr lang="de-CH" sz="1300" dirty="0" smtClean="0"/>
          </a:p>
          <a:p>
            <a:r>
              <a:rPr lang="de-CH" dirty="0" smtClean="0"/>
              <a:t>4. Zusammenarbeit, Austausch und Vernetzung zwischen den Akteuren im JMS fördern</a:t>
            </a:r>
          </a:p>
          <a:p>
            <a:endParaRPr lang="de-CH" dirty="0" smtClean="0"/>
          </a:p>
          <a:p>
            <a:pPr marL="294010" lvl="1" indent="-192507" defTabSz="637022">
              <a:lnSpc>
                <a:spcPct val="90000"/>
              </a:lnSpc>
              <a:spcAft>
                <a:spcPct val="15000"/>
              </a:spcAft>
              <a:buChar char="••"/>
            </a:pPr>
            <a:r>
              <a:rPr lang="de-CH" sz="1300" dirty="0" smtClean="0"/>
              <a:t>Regelmässige Begleitgruppen-Sitzungen sind durchgeführt mit 30-40 Teilnehmenden</a:t>
            </a:r>
          </a:p>
          <a:p>
            <a:pPr marL="294010" lvl="1" indent="-192507" defTabSz="637022">
              <a:lnSpc>
                <a:spcPct val="90000"/>
              </a:lnSpc>
              <a:spcAft>
                <a:spcPct val="15000"/>
              </a:spcAft>
              <a:buChar char="••"/>
            </a:pPr>
            <a:r>
              <a:rPr lang="de-CH" sz="1300" dirty="0" smtClean="0"/>
              <a:t>Jährliche Netzwerktreffen der kantonalen Verantwortlichen für Jugendmedienschutz sind durchgeführt </a:t>
            </a:r>
          </a:p>
          <a:p>
            <a:pPr marL="294010" lvl="1" indent="-192507" defTabSz="637022">
              <a:lnSpc>
                <a:spcPct val="90000"/>
              </a:lnSpc>
              <a:spcAft>
                <a:spcPct val="15000"/>
              </a:spcAft>
              <a:buChar char="••"/>
            </a:pPr>
            <a:r>
              <a:rPr lang="de-CH" sz="1300" dirty="0" smtClean="0"/>
              <a:t>Das nationale Fachforum Jugendmedienschutz ist dreimal durchgeführt mit je 250-300 Teilnehmenden.</a:t>
            </a:r>
          </a:p>
          <a:p>
            <a:pPr marL="101503" lvl="1" indent="0" defTabSz="637022">
              <a:lnSpc>
                <a:spcPct val="90000"/>
              </a:lnSpc>
              <a:spcAft>
                <a:spcPct val="15000"/>
              </a:spcAft>
              <a:buNone/>
            </a:pPr>
            <a:endParaRPr lang="de-CH" sz="1300" dirty="0" smtClean="0">
              <a:solidFill>
                <a:schemeClr val="dk1"/>
              </a:solidFill>
            </a:endParaRPr>
          </a:p>
          <a:p>
            <a:r>
              <a:rPr lang="de-CH" dirty="0" smtClean="0"/>
              <a:t>5. Monitoring der Medien-entwicklung und Regulierungs-aktivitäten von Kantonen und Medienbranchen</a:t>
            </a:r>
          </a:p>
          <a:p>
            <a:endParaRPr lang="de-CH" dirty="0" smtClean="0"/>
          </a:p>
          <a:p>
            <a:pPr marL="294010" lvl="1" indent="-192507" defTabSz="637022">
              <a:lnSpc>
                <a:spcPct val="90000"/>
              </a:lnSpc>
              <a:spcAft>
                <a:spcPct val="15000"/>
              </a:spcAft>
              <a:buChar char="••"/>
            </a:pPr>
            <a:r>
              <a:rPr lang="de-CH" sz="1400" dirty="0" smtClean="0">
                <a:solidFill>
                  <a:schemeClr val="dk1"/>
                </a:solidFill>
              </a:rPr>
              <a:t>Technische Medienentwicklungen und Nutzungstrends verfolgen</a:t>
            </a:r>
          </a:p>
          <a:p>
            <a:pPr marL="294010" lvl="1" indent="-192507" defTabSz="637022">
              <a:lnSpc>
                <a:spcPct val="90000"/>
              </a:lnSpc>
              <a:spcAft>
                <a:spcPct val="15000"/>
              </a:spcAft>
              <a:buChar char="••"/>
            </a:pPr>
            <a:r>
              <a:rPr lang="de-CH" sz="1400" dirty="0" smtClean="0"/>
              <a:t>Regulierungsmassnahmen der Kantone und Medienbranchen erfassen und überprüfen</a:t>
            </a:r>
          </a:p>
          <a:p>
            <a:pPr marL="294010" lvl="1" indent="-192507" defTabSz="637022">
              <a:lnSpc>
                <a:spcPct val="90000"/>
              </a:lnSpc>
              <a:spcAft>
                <a:spcPct val="15000"/>
              </a:spcAft>
              <a:buChar char="••"/>
            </a:pPr>
            <a:r>
              <a:rPr lang="de-CH" sz="1400" dirty="0" smtClean="0">
                <a:solidFill>
                  <a:schemeClr val="dk1"/>
                </a:solidFill>
              </a:rPr>
              <a:t>Internationale </a:t>
            </a:r>
            <a:r>
              <a:rPr lang="de-CH" sz="1400" dirty="0" err="1" smtClean="0">
                <a:solidFill>
                  <a:schemeClr val="dk1"/>
                </a:solidFill>
              </a:rPr>
              <a:t>Good</a:t>
            </a:r>
            <a:r>
              <a:rPr lang="de-CH" sz="1400" dirty="0" smtClean="0">
                <a:solidFill>
                  <a:schemeClr val="dk1"/>
                </a:solidFill>
              </a:rPr>
              <a:t> Practice im Jugendmedienschutz identifizieren</a:t>
            </a:r>
          </a:p>
          <a:p>
            <a:pPr marL="294010" lvl="1" indent="-192507" defTabSz="637022">
              <a:lnSpc>
                <a:spcPct val="90000"/>
              </a:lnSpc>
              <a:spcAft>
                <a:spcPct val="15000"/>
              </a:spcAft>
            </a:pPr>
            <a:endParaRPr lang="de-CH" sz="1400" dirty="0" smtClean="0">
              <a:solidFill>
                <a:schemeClr val="dk1"/>
              </a:solidFill>
            </a:endParaRPr>
          </a:p>
          <a:p>
            <a:endParaRPr lang="de-CH" dirty="0" smtClean="0"/>
          </a:p>
          <a:p>
            <a:endParaRPr lang="de-CH" dirty="0" smtClean="0"/>
          </a:p>
        </p:txBody>
      </p:sp>
      <p:sp>
        <p:nvSpPr>
          <p:cNvPr id="4" name="Foliennummernplatzhalter 3"/>
          <p:cNvSpPr>
            <a:spLocks noGrp="1"/>
          </p:cNvSpPr>
          <p:nvPr>
            <p:ph type="sldNum" sz="quarter" idx="10"/>
          </p:nvPr>
        </p:nvSpPr>
        <p:spPr/>
        <p:txBody>
          <a:bodyPr/>
          <a:lstStyle/>
          <a:p>
            <a:fld id="{2C5E66D1-CF24-4B80-AEC4-1EAB71BDA2B8}" type="slidenum">
              <a:rPr lang="de-CH" smtClean="0"/>
              <a:pPr/>
              <a:t>3</a:t>
            </a:fld>
            <a:endParaRPr lang="de-CH"/>
          </a:p>
        </p:txBody>
      </p:sp>
    </p:spTree>
    <p:extLst>
      <p:ext uri="{BB962C8B-B14F-4D97-AF65-F5344CB8AC3E}">
        <p14:creationId xmlns:p14="http://schemas.microsoft.com/office/powerpoint/2010/main" val="1860116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Es stellt sich die Frage, welche der in Tabelle 2 aufgeführten Problemlagen durch den Kinder- und Jugendmedienschutz prioritär zu behandeln sind. Eine Priorisierung der Problemlagen kann nach Dreyer et al. (2013) auf zwei Arten vorgenommen werden. Der </a:t>
            </a:r>
            <a:r>
              <a:rPr lang="de-CH" b="1" dirty="0" smtClean="0"/>
              <a:t>erste Ansatz schätzt aus einer Risiko-Management-Perspektive </a:t>
            </a:r>
            <a:r>
              <a:rPr lang="de-CH" dirty="0" smtClean="0"/>
              <a:t>die Eintrittswahrscheinlichkeit eines Risikos und die damit </a:t>
            </a:r>
            <a:r>
              <a:rPr lang="de-CH" b="1" dirty="0" smtClean="0"/>
              <a:t>verbundene Schadenshöhe </a:t>
            </a:r>
            <a:r>
              <a:rPr lang="de-CH" dirty="0" smtClean="0"/>
              <a:t>ein. Letztere ist dort am grössten, wo die Realisierung eines Risikos bei Kindern und Jugendlichen tiefgreifende und nachhaltige Entwicklungsstörungen zur Folge hat bzw. haben kann. Dies ist insbesondere im Bereich </a:t>
            </a:r>
            <a:r>
              <a:rPr lang="de-CH" b="1" dirty="0" smtClean="0"/>
              <a:t>gewalttätiger und pornografischer Inhalte </a:t>
            </a:r>
            <a:r>
              <a:rPr lang="de-CH" dirty="0" smtClean="0"/>
              <a:t>der Fall. Auch im Bereich der direkten </a:t>
            </a:r>
            <a:r>
              <a:rPr lang="de-CH" b="1" dirty="0" smtClean="0"/>
              <a:t>Kommunikation mit Dritten</a:t>
            </a:r>
            <a:r>
              <a:rPr lang="de-CH" dirty="0" smtClean="0"/>
              <a:t> können negative Er-</a:t>
            </a:r>
            <a:r>
              <a:rPr lang="de-CH" dirty="0" err="1" smtClean="0"/>
              <a:t>fahrungen</a:t>
            </a:r>
            <a:r>
              <a:rPr lang="de-CH" dirty="0" smtClean="0"/>
              <a:t> die Entwicklung von Kindern und Jugendlichen stark beeinträchtigen. Etwas tiefer, aber dennoch zu berücksichtigen ist die Schadenshöhe, die dadurch entsteht, dass die </a:t>
            </a:r>
            <a:r>
              <a:rPr lang="de-CH" dirty="0" err="1" smtClean="0"/>
              <a:t>Konse-quenzen</a:t>
            </a:r>
            <a:r>
              <a:rPr lang="de-CH" dirty="0" smtClean="0"/>
              <a:t> der systematischen </a:t>
            </a:r>
            <a:r>
              <a:rPr lang="de-CH" b="1" dirty="0" smtClean="0"/>
              <a:t>Datenbearbeitung</a:t>
            </a:r>
            <a:r>
              <a:rPr lang="de-CH" dirty="0" smtClean="0"/>
              <a:t> (wie die Beschaffung, Aufbewahrung und Wei-</a:t>
            </a:r>
            <a:r>
              <a:rPr lang="de-CH" dirty="0" err="1" smtClean="0"/>
              <a:t>tergabe</a:t>
            </a:r>
            <a:r>
              <a:rPr lang="de-CH" dirty="0" smtClean="0"/>
              <a:t>) der eigenen Daten für Kinder und Jugendliche nur schwer einschätzbar sind. Daraus ergeben sich negative Auswirkungen auf die Entscheidungs- und Handlungsautonomie des Kindes. </a:t>
            </a:r>
          </a:p>
          <a:p>
            <a:r>
              <a:rPr lang="de-CH" dirty="0" smtClean="0"/>
              <a:t>In Tabelle 3 werden die </a:t>
            </a:r>
            <a:r>
              <a:rPr lang="de-CH" b="1" dirty="0" smtClean="0"/>
              <a:t>drei Problemlagen, die durch den Kinder- und Jugendmedien-schutz zukünftig prioritär zu behandeln sind</a:t>
            </a:r>
            <a:r>
              <a:rPr lang="de-CH" dirty="0" smtClean="0"/>
              <a:t>, im Überblick dargestellt (eingekreiste </a:t>
            </a:r>
            <a:r>
              <a:rPr lang="de-CH" dirty="0" err="1" smtClean="0"/>
              <a:t>Problemla</a:t>
            </a:r>
            <a:r>
              <a:rPr lang="de-CH" dirty="0" smtClean="0"/>
              <a:t>-gen).</a:t>
            </a:r>
          </a:p>
          <a:p>
            <a:r>
              <a:rPr lang="de-CH" dirty="0" smtClean="0"/>
              <a:t>Der zweite Ansatz zur Priorisierung der Problemlagen basiert auf Überlegungen zur Steuerungswirkung von regulatorischen Eingriffen, d. h. es wird von der Frage ausgegangen, wo mit verhältnismässigen Mitteln tatsächlich eine (ausreichende) Steuerungswirkung erzielt werden kann (rot und orange markierte Felder in Tabelle 3) und wo eine Steuerungswirkung in erster Linie durch Medienkompetenz erzielbar ist (grün markierte Felder in Tabelle 3).</a:t>
            </a:r>
            <a:endParaRPr lang="de-CH" dirty="0"/>
          </a:p>
        </p:txBody>
      </p:sp>
      <p:sp>
        <p:nvSpPr>
          <p:cNvPr id="4" name="Foliennummernplatzhalter 3"/>
          <p:cNvSpPr>
            <a:spLocks noGrp="1"/>
          </p:cNvSpPr>
          <p:nvPr>
            <p:ph type="sldNum" sz="quarter" idx="10"/>
          </p:nvPr>
        </p:nvSpPr>
        <p:spPr/>
        <p:txBody>
          <a:bodyPr/>
          <a:lstStyle/>
          <a:p>
            <a:fld id="{D7FFB33D-E974-4BAE-8806-E9CA595294DD}" type="slidenum">
              <a:rPr lang="de-DE" smtClean="0"/>
              <a:pPr/>
              <a:t>4</a:t>
            </a:fld>
            <a:endParaRPr lang="de-DE"/>
          </a:p>
        </p:txBody>
      </p:sp>
    </p:spTree>
    <p:extLst>
      <p:ext uri="{BB962C8B-B14F-4D97-AF65-F5344CB8AC3E}">
        <p14:creationId xmlns:p14="http://schemas.microsoft.com/office/powerpoint/2010/main" val="3922678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 Hier geht es um problematische Medieninhalte, die einen negativen Einfluss auf die Persönlichkeitsentwicklung von Kindern und Jugendlichen haben können. Dazu gehören vor allem gewalthaltige und bedrohliche, aber auch pornografische und rassistische Inhalte. Für Kinder und Jugendliche ebenfalls ungeeignet sind verzerrte oder irreführende Informationen und Ratschläge, bspw. zu Drogen, Anorexie oder selbstschädigendem Verhalten. Dabei muss unterschieden werden zwischen Inhalten, die absolut unzulässig und auch für Erwachsene verboten sind (bspw. Kinderpornografie, grausame Gewaltdarstellungen, Rassismus) und Inhalten, die nur für bestimmte Altersgruppen ungeeignet sind (bspw. weiche Pornografie, leichte Gewalt, bedrohliche Szenen).</a:t>
            </a:r>
          </a:p>
          <a:p>
            <a:endParaRPr lang="de-DE" dirty="0" smtClean="0"/>
          </a:p>
          <a:p>
            <a:r>
              <a:rPr lang="de-DE" dirty="0" smtClean="0"/>
              <a:t>- Auch wenn Kinder und Jugendliche Medien zur individuellen, persönlichen Kommunikation mit Dritten nutzen, können sie zu Schaden kommen. Die Probleme reichen hier von Belästigung und Einschüchterung durch Andere über sexualisierte Dialoge bis hin zu Anstiftung zu Selbstschädigung oder zu sozialem bzw. kriminellem Fehlverhalten:</a:t>
            </a:r>
            <a:r>
              <a:rPr lang="de-DE" baseline="0" dirty="0" smtClean="0"/>
              <a:t> </a:t>
            </a:r>
            <a:r>
              <a:rPr lang="de-DE" baseline="0" dirty="0" err="1" smtClean="0"/>
              <a:t>Cybermobbin</a:t>
            </a:r>
            <a:r>
              <a:rPr lang="de-DE" baseline="0" dirty="0" smtClean="0"/>
              <a:t>, </a:t>
            </a:r>
            <a:r>
              <a:rPr lang="de-DE" baseline="0" dirty="0" err="1" smtClean="0"/>
              <a:t>Grooming</a:t>
            </a:r>
            <a:r>
              <a:rPr lang="de-DE" baseline="0" dirty="0" smtClean="0"/>
              <a:t>, </a:t>
            </a:r>
            <a:r>
              <a:rPr lang="de-DE" baseline="0" dirty="0" err="1" smtClean="0"/>
              <a:t>Sexting</a:t>
            </a:r>
            <a:endParaRPr lang="de-DE" baseline="0" dirty="0" smtClean="0"/>
          </a:p>
          <a:p>
            <a:endParaRPr lang="de-DE" baseline="0" dirty="0" smtClean="0"/>
          </a:p>
          <a:p>
            <a:r>
              <a:rPr lang="de-DE" dirty="0" smtClean="0"/>
              <a:t>- Fehlenden Transparenz von Medienanbietern «bezüglich der Praxis der Sammlung, Verarbeitung und Zusammenführung personenbezogener Daten». Dabei handelt es sich um Angaben, die sich auf eine bestimmte oder bestimmbare Person beziehen inkl. des mit Ortungstechnologie identifizierten Aufenthaltsortes. Auch Kommunikationspartner können persönliche Daten ausspionieren und sammeln. Die Konsequenzen dieser Intransparenz bzw. des fehlenden Wissens der Nutzenden sind vor allem für Kinder und Jugendliche schwer abschätzbar. Damit verbunden ist die Schwierigkeit, im Zeitalter des Internets die Kontrolle über einmal bekannt gegebene Personendaten zu behalten und z.B. selbst veröffentlichte Personendaten wieder löschen zu lassen.</a:t>
            </a:r>
            <a:endParaRPr lang="de-CH" dirty="0" smtClean="0"/>
          </a:p>
        </p:txBody>
      </p:sp>
      <p:sp>
        <p:nvSpPr>
          <p:cNvPr id="4" name="Foliennummernplatzhalter 3"/>
          <p:cNvSpPr>
            <a:spLocks noGrp="1"/>
          </p:cNvSpPr>
          <p:nvPr>
            <p:ph type="sldNum" sz="quarter" idx="10"/>
          </p:nvPr>
        </p:nvSpPr>
        <p:spPr/>
        <p:txBody>
          <a:bodyPr/>
          <a:lstStyle/>
          <a:p>
            <a:fld id="{D7FFB33D-E974-4BAE-8806-E9CA595294DD}" type="slidenum">
              <a:rPr lang="de-DE" smtClean="0"/>
              <a:pPr/>
              <a:t>5</a:t>
            </a:fld>
            <a:endParaRPr lang="de-DE"/>
          </a:p>
        </p:txBody>
      </p:sp>
    </p:spTree>
    <p:extLst>
      <p:ext uri="{BB962C8B-B14F-4D97-AF65-F5344CB8AC3E}">
        <p14:creationId xmlns:p14="http://schemas.microsoft.com/office/powerpoint/2010/main" val="1927890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D7FFB33D-E974-4BAE-8806-E9CA595294DD}" type="slidenum">
              <a:rPr lang="de-DE" smtClean="0"/>
              <a:pPr/>
              <a:t>7</a:t>
            </a:fld>
            <a:endParaRPr lang="de-DE"/>
          </a:p>
        </p:txBody>
      </p:sp>
    </p:spTree>
    <p:extLst>
      <p:ext uri="{BB962C8B-B14F-4D97-AF65-F5344CB8AC3E}">
        <p14:creationId xmlns:p14="http://schemas.microsoft.com/office/powerpoint/2010/main" val="3095961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Tx/>
              <a:buChar char="-"/>
            </a:pPr>
            <a:r>
              <a:rPr lang="fr-CH" dirty="0" smtClean="0"/>
              <a:t>Information</a:t>
            </a:r>
          </a:p>
          <a:p>
            <a:pPr>
              <a:buFontTx/>
              <a:buChar char="-"/>
            </a:pPr>
            <a:r>
              <a:rPr lang="fr-CH" dirty="0" err="1" smtClean="0"/>
              <a:t>Fachliche</a:t>
            </a:r>
            <a:r>
              <a:rPr lang="fr-CH" dirty="0" smtClean="0"/>
              <a:t> Impulse</a:t>
            </a:r>
          </a:p>
          <a:p>
            <a:pPr>
              <a:buFontTx/>
              <a:buChar char="-"/>
            </a:pPr>
            <a:r>
              <a:rPr lang="fr-CH" dirty="0" err="1" smtClean="0"/>
              <a:t>Vernetzung</a:t>
            </a:r>
            <a:endParaRPr lang="fr-CH" dirty="0" smtClean="0"/>
          </a:p>
          <a:p>
            <a:endParaRPr lang="de-CH" dirty="0"/>
          </a:p>
        </p:txBody>
      </p:sp>
      <p:sp>
        <p:nvSpPr>
          <p:cNvPr id="4" name="Foliennummernplatzhalter 3"/>
          <p:cNvSpPr>
            <a:spLocks noGrp="1"/>
          </p:cNvSpPr>
          <p:nvPr>
            <p:ph type="sldNum" sz="quarter" idx="10"/>
          </p:nvPr>
        </p:nvSpPr>
        <p:spPr/>
        <p:txBody>
          <a:bodyPr/>
          <a:lstStyle/>
          <a:p>
            <a:fld id="{D7FFB33D-E974-4BAE-8806-E9CA595294DD}" type="slidenum">
              <a:rPr lang="de-DE" smtClean="0"/>
              <a:pPr/>
              <a:t>9</a:t>
            </a:fld>
            <a:endParaRPr lang="de-DE"/>
          </a:p>
        </p:txBody>
      </p:sp>
    </p:spTree>
    <p:extLst>
      <p:ext uri="{BB962C8B-B14F-4D97-AF65-F5344CB8AC3E}">
        <p14:creationId xmlns:p14="http://schemas.microsoft.com/office/powerpoint/2010/main" val="384494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CH" sz="1400" dirty="0" err="1" smtClean="0"/>
              <a:t>Depuis</a:t>
            </a:r>
            <a:r>
              <a:rPr lang="de-CH" sz="1400" dirty="0" smtClean="0"/>
              <a:t> le 1er </a:t>
            </a:r>
            <a:r>
              <a:rPr lang="de-CH" sz="1400" dirty="0" err="1" smtClean="0"/>
              <a:t>janvier</a:t>
            </a:r>
            <a:r>
              <a:rPr lang="de-CH" sz="1400" dirty="0" smtClean="0"/>
              <a:t> 2013 plus </a:t>
            </a:r>
            <a:r>
              <a:rPr lang="de-CH" sz="1400" dirty="0" err="1" smtClean="0"/>
              <a:t>d’un</a:t>
            </a:r>
            <a:r>
              <a:rPr lang="de-CH" sz="1400" dirty="0" smtClean="0"/>
              <a:t> </a:t>
            </a:r>
            <a:r>
              <a:rPr lang="de-CH" sz="1400" dirty="0" err="1" smtClean="0"/>
              <a:t>demi</a:t>
            </a:r>
            <a:r>
              <a:rPr lang="de-CH" sz="1400" dirty="0" smtClean="0"/>
              <a:t>-million de </a:t>
            </a:r>
            <a:r>
              <a:rPr lang="de-CH" sz="1400" dirty="0" err="1" smtClean="0"/>
              <a:t>visiteurs</a:t>
            </a:r>
            <a:r>
              <a:rPr lang="de-CH" sz="1400" dirty="0" smtClean="0"/>
              <a:t> et plus de 1,6 Mio. de </a:t>
            </a:r>
            <a:r>
              <a:rPr lang="de-CH" sz="1400" dirty="0" err="1" smtClean="0"/>
              <a:t>visites</a:t>
            </a:r>
            <a:endParaRPr lang="de-CH" sz="1400" dirty="0" smtClean="0"/>
          </a:p>
          <a:p>
            <a:endParaRPr lang="de-CH" dirty="0"/>
          </a:p>
        </p:txBody>
      </p:sp>
      <p:sp>
        <p:nvSpPr>
          <p:cNvPr id="4" name="Foliennummernplatzhalter 3"/>
          <p:cNvSpPr>
            <a:spLocks noGrp="1"/>
          </p:cNvSpPr>
          <p:nvPr>
            <p:ph type="sldNum" sz="quarter" idx="10"/>
          </p:nvPr>
        </p:nvSpPr>
        <p:spPr/>
        <p:txBody>
          <a:bodyPr/>
          <a:lstStyle/>
          <a:p>
            <a:fld id="{D7FFB33D-E974-4BAE-8806-E9CA595294DD}" type="slidenum">
              <a:rPr lang="de-DE" smtClean="0"/>
              <a:pPr/>
              <a:t>11</a:t>
            </a:fld>
            <a:endParaRPr lang="de-DE"/>
          </a:p>
        </p:txBody>
      </p:sp>
    </p:spTree>
    <p:extLst>
      <p:ext uri="{BB962C8B-B14F-4D97-AF65-F5344CB8AC3E}">
        <p14:creationId xmlns:p14="http://schemas.microsoft.com/office/powerpoint/2010/main" val="3610164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D7FFB33D-E974-4BAE-8806-E9CA595294DD}" type="slidenum">
              <a:rPr lang="de-DE" smtClean="0"/>
              <a:pPr/>
              <a:t>12</a:t>
            </a:fld>
            <a:endParaRPr lang="de-DE"/>
          </a:p>
        </p:txBody>
      </p:sp>
    </p:spTree>
    <p:extLst>
      <p:ext uri="{BB962C8B-B14F-4D97-AF65-F5344CB8AC3E}">
        <p14:creationId xmlns:p14="http://schemas.microsoft.com/office/powerpoint/2010/main" val="1135546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D7FFB33D-E974-4BAE-8806-E9CA595294DD}" type="slidenum">
              <a:rPr lang="de-DE" smtClean="0"/>
              <a:pPr/>
              <a:t>13</a:t>
            </a:fld>
            <a:endParaRPr lang="de-DE"/>
          </a:p>
        </p:txBody>
      </p:sp>
    </p:spTree>
    <p:extLst>
      <p:ext uri="{BB962C8B-B14F-4D97-AF65-F5344CB8AC3E}">
        <p14:creationId xmlns:p14="http://schemas.microsoft.com/office/powerpoint/2010/main" val="2129744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7" name="Grafik 6" descr="Frau_mit_Handy.jpg"/>
          <p:cNvPicPr>
            <a:picLocks noChangeAspect="1"/>
          </p:cNvPicPr>
          <p:nvPr userDrawn="1"/>
        </p:nvPicPr>
        <p:blipFill>
          <a:blip r:embed="rId2" cstate="print"/>
          <a:stretch>
            <a:fillRect/>
          </a:stretch>
        </p:blipFill>
        <p:spPr>
          <a:xfrm>
            <a:off x="1487" y="2061593"/>
            <a:ext cx="10077650" cy="5499670"/>
          </a:xfrm>
          <a:prstGeom prst="rect">
            <a:avLst/>
          </a:prstGeom>
        </p:spPr>
      </p:pic>
      <p:sp>
        <p:nvSpPr>
          <p:cNvPr id="8" name="Rectangle 17"/>
          <p:cNvSpPr>
            <a:spLocks noChangeArrowheads="1"/>
          </p:cNvSpPr>
          <p:nvPr userDrawn="1"/>
        </p:nvSpPr>
        <p:spPr bwMode="auto">
          <a:xfrm>
            <a:off x="0" y="0"/>
            <a:ext cx="10080625" cy="2113396"/>
          </a:xfrm>
          <a:prstGeom prst="rect">
            <a:avLst/>
          </a:prstGeom>
          <a:solidFill>
            <a:srgbClr val="F8F01B"/>
          </a:solidFill>
          <a:ln w="9525">
            <a:noFill/>
            <a:miter lim="800000"/>
            <a:headEnd/>
            <a:tailEnd/>
          </a:ln>
        </p:spPr>
        <p:txBody>
          <a:bodyPr wrap="none" lIns="96222" tIns="48111" rIns="96222" bIns="48111" anchor="ctr"/>
          <a:lstStyle/>
          <a:p>
            <a:endParaRPr lang="de-CH"/>
          </a:p>
        </p:txBody>
      </p:sp>
      <p:sp>
        <p:nvSpPr>
          <p:cNvPr id="13" name="Textplatzhalter 12"/>
          <p:cNvSpPr>
            <a:spLocks noGrp="1"/>
          </p:cNvSpPr>
          <p:nvPr>
            <p:ph type="body" sz="quarter" idx="10" hasCustomPrompt="1"/>
          </p:nvPr>
        </p:nvSpPr>
        <p:spPr>
          <a:xfrm>
            <a:off x="709613" y="519494"/>
            <a:ext cx="8642350" cy="800100"/>
          </a:xfrm>
          <a:prstGeom prst="rect">
            <a:avLst/>
          </a:prstGeom>
        </p:spPr>
        <p:txBody>
          <a:bodyPr lIns="0" tIns="0" rIns="0" bIns="0"/>
          <a:lstStyle>
            <a:lvl1pPr marL="0" indent="0">
              <a:spcBef>
                <a:spcPts val="0"/>
              </a:spcBef>
              <a:buNone/>
              <a:defRPr sz="2500" b="1" cap="all" baseline="0">
                <a:latin typeface="Arial" pitchFamily="34" charset="0"/>
                <a:cs typeface="Arial" pitchFamily="34" charset="0"/>
              </a:defRPr>
            </a:lvl1pPr>
          </a:lstStyle>
          <a:p>
            <a:pPr lvl="0"/>
            <a:r>
              <a:rPr lang="de-DE" dirty="0" smtClean="0"/>
              <a:t>TITEL</a:t>
            </a:r>
          </a:p>
          <a:p>
            <a:pPr lvl="0"/>
            <a:endParaRPr lang="de-CH" dirty="0"/>
          </a:p>
        </p:txBody>
      </p:sp>
      <p:sp>
        <p:nvSpPr>
          <p:cNvPr id="15" name="Textplatzhalter 14"/>
          <p:cNvSpPr>
            <a:spLocks noGrp="1"/>
          </p:cNvSpPr>
          <p:nvPr>
            <p:ph type="body" sz="quarter" idx="11" hasCustomPrompt="1"/>
          </p:nvPr>
        </p:nvSpPr>
        <p:spPr>
          <a:xfrm>
            <a:off x="681038" y="1471613"/>
            <a:ext cx="8642350" cy="433387"/>
          </a:xfrm>
          <a:prstGeom prst="rect">
            <a:avLst/>
          </a:prstGeom>
        </p:spPr>
        <p:txBody>
          <a:bodyPr lIns="0" tIns="0" rIns="0" bIns="0"/>
          <a:lstStyle>
            <a:lvl1pPr marL="0" indent="0">
              <a:spcBef>
                <a:spcPts val="0"/>
              </a:spcBef>
              <a:buNone/>
              <a:defRPr sz="1900" cap="all" baseline="0">
                <a:latin typeface="Arial" pitchFamily="34" charset="0"/>
                <a:cs typeface="Arial" pitchFamily="34" charset="0"/>
              </a:defRPr>
            </a:lvl1pPr>
          </a:lstStyle>
          <a:p>
            <a:pPr lvl="0"/>
            <a:r>
              <a:rPr lang="de-DE" dirty="0" smtClean="0"/>
              <a:t>ERGÄNZUNG TITEL</a:t>
            </a:r>
            <a:endParaRPr lang="de-CH" dirty="0"/>
          </a:p>
        </p:txBody>
      </p:sp>
      <p:pic>
        <p:nvPicPr>
          <p:cNvPr id="10" name="Picture 18"/>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344568" y="5263303"/>
            <a:ext cx="2520155" cy="2123144"/>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ufzählung Layout">
    <p:spTree>
      <p:nvGrpSpPr>
        <p:cNvPr id="1" name=""/>
        <p:cNvGrpSpPr/>
        <p:nvPr/>
      </p:nvGrpSpPr>
      <p:grpSpPr>
        <a:xfrm>
          <a:off x="0" y="0"/>
          <a:ext cx="0" cy="0"/>
          <a:chOff x="0" y="0"/>
          <a:chExt cx="0" cy="0"/>
        </a:xfrm>
      </p:grpSpPr>
      <p:sp>
        <p:nvSpPr>
          <p:cNvPr id="9" name="Rectangle 19"/>
          <p:cNvSpPr>
            <a:spLocks noChangeArrowheads="1"/>
          </p:cNvSpPr>
          <p:nvPr userDrawn="1"/>
        </p:nvSpPr>
        <p:spPr bwMode="auto">
          <a:xfrm>
            <a:off x="0" y="0"/>
            <a:ext cx="10080625" cy="1557338"/>
          </a:xfrm>
          <a:prstGeom prst="rect">
            <a:avLst/>
          </a:prstGeom>
          <a:solidFill>
            <a:srgbClr val="F8F01B"/>
          </a:solidFill>
          <a:ln w="9525">
            <a:noFill/>
            <a:miter lim="800000"/>
            <a:headEnd/>
            <a:tailEnd/>
          </a:ln>
        </p:spPr>
        <p:txBody>
          <a:bodyPr wrap="none" lIns="0" tIns="0" rIns="0" bIns="0" anchor="ctr"/>
          <a:lstStyle/>
          <a:p>
            <a:endParaRPr lang="de-CH"/>
          </a:p>
        </p:txBody>
      </p:sp>
      <p:sp>
        <p:nvSpPr>
          <p:cNvPr id="12" name="Datumsplatzhalter 13"/>
          <p:cNvSpPr>
            <a:spLocks noGrp="1"/>
          </p:cNvSpPr>
          <p:nvPr userDrawn="1">
            <p:ph type="dt" sz="half" idx="10"/>
          </p:nvPr>
        </p:nvSpPr>
        <p:spPr>
          <a:xfrm>
            <a:off x="694402" y="7243193"/>
            <a:ext cx="601494" cy="137838"/>
          </a:xfrm>
          <a:prstGeom prst="rect">
            <a:avLst/>
          </a:prstGeom>
        </p:spPr>
        <p:txBody>
          <a:bodyPr lIns="0" tIns="0" rIns="0" bIns="0"/>
          <a:lstStyle/>
          <a:p>
            <a:fld id="{4367307E-C63C-47CD-86FC-0CBDD5F4BE9B}" type="datetime1">
              <a:rPr lang="de-DE" sz="800" smtClean="0">
                <a:latin typeface="Arial" pitchFamily="34" charset="0"/>
                <a:cs typeface="Arial" pitchFamily="34" charset="0"/>
              </a:rPr>
              <a:pPr/>
              <a:t>23.11.2016</a:t>
            </a:fld>
            <a:endParaRPr lang="de-DE" sz="800" dirty="0">
              <a:latin typeface="Arial" pitchFamily="34" charset="0"/>
              <a:cs typeface="Arial" pitchFamily="34" charset="0"/>
            </a:endParaRPr>
          </a:p>
        </p:txBody>
      </p:sp>
      <p:sp>
        <p:nvSpPr>
          <p:cNvPr id="13" name="Foliennummernplatzhalter 14"/>
          <p:cNvSpPr>
            <a:spLocks noGrp="1"/>
          </p:cNvSpPr>
          <p:nvPr userDrawn="1">
            <p:ph type="sldNum" sz="quarter" idx="12"/>
          </p:nvPr>
        </p:nvSpPr>
        <p:spPr>
          <a:xfrm>
            <a:off x="9081904" y="7238827"/>
            <a:ext cx="282640" cy="214212"/>
          </a:xfrm>
          <a:prstGeom prst="rect">
            <a:avLst/>
          </a:prstGeom>
        </p:spPr>
        <p:txBody>
          <a:bodyPr lIns="0" tIns="0" rIns="0" bIns="0"/>
          <a:lstStyle>
            <a:lvl1pPr algn="r">
              <a:defRPr/>
            </a:lvl1pPr>
          </a:lstStyle>
          <a:p>
            <a:fld id="{0AEC1FD1-BE3B-4FD2-82B6-892F291D3AE0}" type="slidenum">
              <a:rPr lang="de-DE" sz="800" smtClean="0">
                <a:latin typeface="Arial" pitchFamily="34" charset="0"/>
                <a:cs typeface="Arial" pitchFamily="34" charset="0"/>
              </a:rPr>
              <a:pPr/>
              <a:t>‹Nr.›</a:t>
            </a:fld>
            <a:endParaRPr lang="de-DE" sz="800" dirty="0">
              <a:latin typeface="Arial" pitchFamily="34" charset="0"/>
              <a:cs typeface="Arial" pitchFamily="34" charset="0"/>
            </a:endParaRPr>
          </a:p>
        </p:txBody>
      </p:sp>
      <p:sp>
        <p:nvSpPr>
          <p:cNvPr id="14" name="Fußzeilenplatzhalter 15"/>
          <p:cNvSpPr>
            <a:spLocks noGrp="1"/>
          </p:cNvSpPr>
          <p:nvPr userDrawn="1">
            <p:ph type="ftr" sz="quarter" idx="11"/>
          </p:nvPr>
        </p:nvSpPr>
        <p:spPr>
          <a:xfrm>
            <a:off x="1367904" y="7246794"/>
            <a:ext cx="7416824" cy="144511"/>
          </a:xfrm>
          <a:prstGeom prst="rect">
            <a:avLst/>
          </a:prstGeom>
        </p:spPr>
        <p:txBody>
          <a:bodyPr lIns="0" tIns="0" rIns="0" bIns="0"/>
          <a:lstStyle>
            <a:lvl1pPr>
              <a:defRPr cap="all" baseline="0"/>
            </a:lvl1pPr>
          </a:lstStyle>
          <a:p>
            <a:r>
              <a:rPr lang="de-CH" sz="800" dirty="0" smtClean="0">
                <a:latin typeface="Arial" pitchFamily="34" charset="0"/>
                <a:cs typeface="Arial" pitchFamily="34" charset="0"/>
              </a:rPr>
              <a:t>«JUGEND UND MEDIEN», </a:t>
            </a:r>
            <a:r>
              <a:rPr lang="de-CH" sz="800" dirty="0" err="1" smtClean="0">
                <a:latin typeface="Arial" pitchFamily="34" charset="0"/>
                <a:cs typeface="Arial" pitchFamily="34" charset="0"/>
              </a:rPr>
              <a:t>EINe</a:t>
            </a:r>
            <a:r>
              <a:rPr lang="de-CH" sz="800" dirty="0" smtClean="0">
                <a:latin typeface="Arial" pitchFamily="34" charset="0"/>
                <a:cs typeface="Arial" pitchFamily="34" charset="0"/>
              </a:rPr>
              <a:t> Plattform DES BUNDESAMTES FÜR SOZIALVERSICHERUNGEN </a:t>
            </a:r>
            <a:endParaRPr lang="de-DE" sz="800" dirty="0">
              <a:latin typeface="Arial" pitchFamily="34" charset="0"/>
              <a:cs typeface="Arial" pitchFamily="34" charset="0"/>
            </a:endParaRPr>
          </a:p>
        </p:txBody>
      </p:sp>
      <p:sp>
        <p:nvSpPr>
          <p:cNvPr id="16" name="Textplatzhalter 15"/>
          <p:cNvSpPr>
            <a:spLocks noGrp="1"/>
          </p:cNvSpPr>
          <p:nvPr>
            <p:ph type="body" sz="quarter" idx="13" hasCustomPrompt="1"/>
          </p:nvPr>
        </p:nvSpPr>
        <p:spPr>
          <a:xfrm>
            <a:off x="709994" y="519494"/>
            <a:ext cx="8642350" cy="800100"/>
          </a:xfrm>
          <a:prstGeom prst="rect">
            <a:avLst/>
          </a:prstGeom>
        </p:spPr>
        <p:txBody>
          <a:bodyPr lIns="0" tIns="0" rIns="0" bIns="0"/>
          <a:lstStyle>
            <a:lvl1pPr>
              <a:buNone/>
              <a:defRPr sz="2500" b="1" cap="all" baseline="0">
                <a:latin typeface="Arial" pitchFamily="34" charset="0"/>
                <a:cs typeface="Arial" pitchFamily="34" charset="0"/>
              </a:defRPr>
            </a:lvl1pPr>
          </a:lstStyle>
          <a:p>
            <a:pPr lvl="0"/>
            <a:r>
              <a:rPr lang="de-CH" dirty="0" smtClean="0"/>
              <a:t>TITEL</a:t>
            </a:r>
            <a:endParaRPr lang="de-CH" dirty="0"/>
          </a:p>
        </p:txBody>
      </p:sp>
      <p:sp>
        <p:nvSpPr>
          <p:cNvPr id="29" name="Inhaltsplatzhalter 13"/>
          <p:cNvSpPr>
            <a:spLocks noGrp="1"/>
          </p:cNvSpPr>
          <p:nvPr>
            <p:ph sz="quarter" idx="15" hasCustomPrompt="1"/>
          </p:nvPr>
        </p:nvSpPr>
        <p:spPr>
          <a:xfrm>
            <a:off x="558001" y="1836415"/>
            <a:ext cx="8816188" cy="4900440"/>
          </a:xfrm>
          <a:prstGeom prst="rect">
            <a:avLst/>
          </a:prstGeom>
        </p:spPr>
        <p:txBody>
          <a:bodyPr lIns="0" tIns="0" rIns="0" bIns="0"/>
          <a:lstStyle>
            <a:lvl1pPr indent="-216000">
              <a:buFont typeface="Arial" pitchFamily="34" charset="0"/>
              <a:buChar char="–"/>
              <a:defRPr sz="1900">
                <a:latin typeface="Arial" pitchFamily="34" charset="0"/>
                <a:cs typeface="Arial" pitchFamily="34" charset="0"/>
              </a:defRPr>
            </a:lvl1pPr>
            <a:lvl2pPr indent="-216000">
              <a:defRPr sz="1900">
                <a:latin typeface="Arial" pitchFamily="34" charset="0"/>
                <a:cs typeface="Arial" pitchFamily="34" charset="0"/>
              </a:defRPr>
            </a:lvl2pPr>
            <a:lvl3pPr indent="-216000">
              <a:buFont typeface="Arial" pitchFamily="34" charset="0"/>
              <a:buChar char="–"/>
              <a:defRPr sz="1900">
                <a:latin typeface="Arial" pitchFamily="34" charset="0"/>
                <a:cs typeface="Arial" pitchFamily="34" charset="0"/>
              </a:defRPr>
            </a:lvl3pPr>
            <a:lvl4pPr indent="-216000">
              <a:defRPr sz="1900">
                <a:latin typeface="Arial" pitchFamily="34" charset="0"/>
                <a:cs typeface="Arial" pitchFamily="34" charset="0"/>
              </a:defRPr>
            </a:lvl4pPr>
            <a:lvl5pPr indent="-216000">
              <a:buNone/>
              <a:defRPr sz="2500">
                <a:latin typeface="Arial" pitchFamily="34" charset="0"/>
                <a:cs typeface="Arial" pitchFamily="34" charset="0"/>
              </a:defRPr>
            </a:lvl5pPr>
          </a:lstStyle>
          <a:p>
            <a:pPr lvl="0"/>
            <a:r>
              <a:rPr lang="de-DE" dirty="0" smtClean="0"/>
              <a:t>Erste Gliederungsebene</a:t>
            </a:r>
          </a:p>
          <a:p>
            <a:pPr lvl="1"/>
            <a:r>
              <a:rPr lang="de-DE" dirty="0" smtClean="0"/>
              <a:t>Zweite Gliederungsebene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ayout Partnerlogos">
    <p:spTree>
      <p:nvGrpSpPr>
        <p:cNvPr id="1" name=""/>
        <p:cNvGrpSpPr/>
        <p:nvPr/>
      </p:nvGrpSpPr>
      <p:grpSpPr>
        <a:xfrm>
          <a:off x="0" y="0"/>
          <a:ext cx="0" cy="0"/>
          <a:chOff x="0" y="0"/>
          <a:chExt cx="0" cy="0"/>
        </a:xfrm>
      </p:grpSpPr>
      <p:sp>
        <p:nvSpPr>
          <p:cNvPr id="7" name="Rectangle 19"/>
          <p:cNvSpPr>
            <a:spLocks noChangeArrowheads="1"/>
          </p:cNvSpPr>
          <p:nvPr userDrawn="1"/>
        </p:nvSpPr>
        <p:spPr bwMode="auto">
          <a:xfrm>
            <a:off x="0" y="0"/>
            <a:ext cx="10080625" cy="1557338"/>
          </a:xfrm>
          <a:prstGeom prst="rect">
            <a:avLst/>
          </a:prstGeom>
          <a:solidFill>
            <a:srgbClr val="F8F01B"/>
          </a:solidFill>
          <a:ln w="9525">
            <a:noFill/>
            <a:miter lim="800000"/>
            <a:headEnd/>
            <a:tailEnd/>
          </a:ln>
        </p:spPr>
        <p:txBody>
          <a:bodyPr wrap="none" lIns="0" tIns="0" rIns="0" bIns="0" anchor="ctr"/>
          <a:lstStyle/>
          <a:p>
            <a:endParaRPr lang="de-CH"/>
          </a:p>
        </p:txBody>
      </p:sp>
      <p:pic>
        <p:nvPicPr>
          <p:cNvPr id="9" name="Grafik 8" descr="BSV_d_cmyk_pos_hoch.png"/>
          <p:cNvPicPr>
            <a:picLocks noChangeAspect="1"/>
          </p:cNvPicPr>
          <p:nvPr userDrawn="1"/>
        </p:nvPicPr>
        <p:blipFill>
          <a:blip r:embed="rId2" cstate="print"/>
          <a:stretch>
            <a:fillRect/>
          </a:stretch>
        </p:blipFill>
        <p:spPr>
          <a:xfrm>
            <a:off x="719142" y="2664415"/>
            <a:ext cx="2484125" cy="902210"/>
          </a:xfrm>
          <a:prstGeom prst="rect">
            <a:avLst/>
          </a:prstGeom>
        </p:spPr>
      </p:pic>
      <p:sp>
        <p:nvSpPr>
          <p:cNvPr id="12" name="Foliennummernplatzhalter 11"/>
          <p:cNvSpPr>
            <a:spLocks noGrp="1"/>
          </p:cNvSpPr>
          <p:nvPr userDrawn="1">
            <p:ph type="sldNum" sz="quarter" idx="12"/>
          </p:nvPr>
        </p:nvSpPr>
        <p:spPr>
          <a:xfrm>
            <a:off x="9046110" y="7238917"/>
            <a:ext cx="323826" cy="183300"/>
          </a:xfrm>
          <a:prstGeom prst="rect">
            <a:avLst/>
          </a:prstGeom>
        </p:spPr>
        <p:txBody>
          <a:bodyPr lIns="0" tIns="0" rIns="0" bIns="0"/>
          <a:lstStyle>
            <a:lvl1pPr algn="r">
              <a:defRPr/>
            </a:lvl1pPr>
          </a:lstStyle>
          <a:p>
            <a:fld id="{0AEC1FD1-BE3B-4FD2-82B6-892F291D3AE0}" type="slidenum">
              <a:rPr lang="de-DE" sz="800" smtClean="0">
                <a:latin typeface="Arial" pitchFamily="34" charset="0"/>
                <a:cs typeface="Arial" pitchFamily="34" charset="0"/>
              </a:rPr>
              <a:pPr/>
              <a:t>‹Nr.›</a:t>
            </a:fld>
            <a:endParaRPr lang="de-DE" sz="800" dirty="0">
              <a:latin typeface="Arial" pitchFamily="34" charset="0"/>
              <a:cs typeface="Arial" pitchFamily="34" charset="0"/>
            </a:endParaRPr>
          </a:p>
        </p:txBody>
      </p:sp>
      <p:sp>
        <p:nvSpPr>
          <p:cNvPr id="13" name="Datumsplatzhalter 13"/>
          <p:cNvSpPr>
            <a:spLocks noGrp="1"/>
          </p:cNvSpPr>
          <p:nvPr userDrawn="1">
            <p:ph type="dt" sz="half" idx="10"/>
          </p:nvPr>
        </p:nvSpPr>
        <p:spPr>
          <a:xfrm>
            <a:off x="694402" y="7243193"/>
            <a:ext cx="601494" cy="137838"/>
          </a:xfrm>
          <a:prstGeom prst="rect">
            <a:avLst/>
          </a:prstGeom>
        </p:spPr>
        <p:txBody>
          <a:bodyPr lIns="0" tIns="0" rIns="0" bIns="0"/>
          <a:lstStyle/>
          <a:p>
            <a:fld id="{4367307E-C63C-47CD-86FC-0CBDD5F4BE9B}" type="datetime1">
              <a:rPr lang="de-DE" sz="800" smtClean="0">
                <a:latin typeface="Arial" pitchFamily="34" charset="0"/>
                <a:cs typeface="Arial" pitchFamily="34" charset="0"/>
              </a:rPr>
              <a:pPr/>
              <a:t>23.11.2016</a:t>
            </a:fld>
            <a:endParaRPr lang="de-DE" sz="800" dirty="0">
              <a:latin typeface="Arial" pitchFamily="34" charset="0"/>
              <a:cs typeface="Arial" pitchFamily="34" charset="0"/>
            </a:endParaRPr>
          </a:p>
        </p:txBody>
      </p:sp>
      <p:sp>
        <p:nvSpPr>
          <p:cNvPr id="14" name="Fußzeilenplatzhalter 15"/>
          <p:cNvSpPr>
            <a:spLocks noGrp="1"/>
          </p:cNvSpPr>
          <p:nvPr userDrawn="1">
            <p:ph type="ftr" sz="quarter" idx="11"/>
          </p:nvPr>
        </p:nvSpPr>
        <p:spPr>
          <a:xfrm>
            <a:off x="1367904" y="7246794"/>
            <a:ext cx="7416824" cy="144511"/>
          </a:xfrm>
          <a:prstGeom prst="rect">
            <a:avLst/>
          </a:prstGeom>
        </p:spPr>
        <p:txBody>
          <a:bodyPr lIns="0" tIns="0" rIns="0" bIns="0"/>
          <a:lstStyle/>
          <a:p>
            <a:r>
              <a:rPr lang="de-CH" sz="800" dirty="0" smtClean="0">
                <a:latin typeface="Arial" pitchFamily="34" charset="0"/>
                <a:cs typeface="Arial" pitchFamily="34" charset="0"/>
              </a:rPr>
              <a:t>«JUGEND UND MEDIEN», EINE PLATTFORM DES BUNDESAMTES FÜR SOZIALVERSICHERUNGEN </a:t>
            </a:r>
            <a:endParaRPr lang="de-DE" sz="800" dirty="0">
              <a:latin typeface="Arial" pitchFamily="34" charset="0"/>
              <a:cs typeface="Arial" pitchFamily="34" charset="0"/>
            </a:endParaRPr>
          </a:p>
        </p:txBody>
      </p:sp>
      <p:sp>
        <p:nvSpPr>
          <p:cNvPr id="15" name="Textplatzhalter 15"/>
          <p:cNvSpPr>
            <a:spLocks noGrp="1"/>
          </p:cNvSpPr>
          <p:nvPr>
            <p:ph type="body" sz="quarter" idx="13" hasCustomPrompt="1"/>
          </p:nvPr>
        </p:nvSpPr>
        <p:spPr>
          <a:xfrm>
            <a:off x="691706" y="519494"/>
            <a:ext cx="8642350" cy="800100"/>
          </a:xfrm>
          <a:prstGeom prst="rect">
            <a:avLst/>
          </a:prstGeom>
        </p:spPr>
        <p:txBody>
          <a:bodyPr lIns="0" tIns="0" rIns="0" bIns="0"/>
          <a:lstStyle>
            <a:lvl1pPr>
              <a:buNone/>
              <a:defRPr sz="2500" b="1" cap="all" baseline="0">
                <a:latin typeface="Arial" pitchFamily="34" charset="0"/>
                <a:cs typeface="Arial" pitchFamily="34" charset="0"/>
              </a:defRPr>
            </a:lvl1pPr>
          </a:lstStyle>
          <a:p>
            <a:r>
              <a:rPr lang="de-CH" dirty="0" smtClean="0"/>
              <a:t>Ein nationale </a:t>
            </a:r>
            <a:r>
              <a:rPr lang="de-CH" dirty="0" err="1" smtClean="0"/>
              <a:t>plattform</a:t>
            </a:r>
            <a:r>
              <a:rPr lang="de-CH" dirty="0" smtClean="0"/>
              <a:t> von </a:t>
            </a:r>
            <a:r>
              <a:rPr lang="de-CH" dirty="0" err="1" smtClean="0"/>
              <a:t>bund</a:t>
            </a:r>
            <a:r>
              <a:rPr lang="de-CH" dirty="0" smtClean="0"/>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Grundtext Layout">
    <p:spTree>
      <p:nvGrpSpPr>
        <p:cNvPr id="1" name=""/>
        <p:cNvGrpSpPr/>
        <p:nvPr/>
      </p:nvGrpSpPr>
      <p:grpSpPr>
        <a:xfrm>
          <a:off x="0" y="0"/>
          <a:ext cx="0" cy="0"/>
          <a:chOff x="0" y="0"/>
          <a:chExt cx="0" cy="0"/>
        </a:xfrm>
      </p:grpSpPr>
      <p:sp>
        <p:nvSpPr>
          <p:cNvPr id="7" name="Rectangle 19"/>
          <p:cNvSpPr>
            <a:spLocks noChangeArrowheads="1"/>
          </p:cNvSpPr>
          <p:nvPr userDrawn="1"/>
        </p:nvSpPr>
        <p:spPr bwMode="auto">
          <a:xfrm>
            <a:off x="0" y="0"/>
            <a:ext cx="10080625" cy="1557338"/>
          </a:xfrm>
          <a:prstGeom prst="rect">
            <a:avLst/>
          </a:prstGeom>
          <a:solidFill>
            <a:srgbClr val="F8F01B"/>
          </a:solidFill>
          <a:ln w="9525">
            <a:noFill/>
            <a:miter lim="800000"/>
            <a:headEnd/>
            <a:tailEnd/>
          </a:ln>
        </p:spPr>
        <p:txBody>
          <a:bodyPr wrap="none" lIns="0" tIns="0" rIns="0" bIns="0" anchor="ctr"/>
          <a:lstStyle/>
          <a:p>
            <a:endParaRPr lang="de-CH"/>
          </a:p>
        </p:txBody>
      </p:sp>
      <p:sp>
        <p:nvSpPr>
          <p:cNvPr id="12" name="Foliennummernplatzhalter 11"/>
          <p:cNvSpPr>
            <a:spLocks noGrp="1"/>
          </p:cNvSpPr>
          <p:nvPr userDrawn="1">
            <p:ph type="sldNum" sz="quarter" idx="12"/>
          </p:nvPr>
        </p:nvSpPr>
        <p:spPr>
          <a:xfrm>
            <a:off x="9046110" y="7238917"/>
            <a:ext cx="323826" cy="183300"/>
          </a:xfrm>
          <a:prstGeom prst="rect">
            <a:avLst/>
          </a:prstGeom>
        </p:spPr>
        <p:txBody>
          <a:bodyPr lIns="0" tIns="0" rIns="0" bIns="0"/>
          <a:lstStyle>
            <a:lvl1pPr algn="r">
              <a:defRPr/>
            </a:lvl1pPr>
          </a:lstStyle>
          <a:p>
            <a:fld id="{0AEC1FD1-BE3B-4FD2-82B6-892F291D3AE0}" type="slidenum">
              <a:rPr lang="de-DE" sz="800" smtClean="0">
                <a:latin typeface="Arial" pitchFamily="34" charset="0"/>
                <a:cs typeface="Arial" pitchFamily="34" charset="0"/>
              </a:rPr>
              <a:pPr/>
              <a:t>‹Nr.›</a:t>
            </a:fld>
            <a:endParaRPr lang="de-DE" sz="800" dirty="0">
              <a:latin typeface="Arial" pitchFamily="34" charset="0"/>
              <a:cs typeface="Arial" pitchFamily="34" charset="0"/>
            </a:endParaRPr>
          </a:p>
        </p:txBody>
      </p:sp>
      <p:sp>
        <p:nvSpPr>
          <p:cNvPr id="13" name="Datumsplatzhalter 13"/>
          <p:cNvSpPr>
            <a:spLocks noGrp="1"/>
          </p:cNvSpPr>
          <p:nvPr userDrawn="1">
            <p:ph type="dt" sz="half" idx="10"/>
          </p:nvPr>
        </p:nvSpPr>
        <p:spPr>
          <a:xfrm>
            <a:off x="694402" y="7243193"/>
            <a:ext cx="601494" cy="137838"/>
          </a:xfrm>
          <a:prstGeom prst="rect">
            <a:avLst/>
          </a:prstGeom>
        </p:spPr>
        <p:txBody>
          <a:bodyPr lIns="0" tIns="0" rIns="0" bIns="0"/>
          <a:lstStyle/>
          <a:p>
            <a:fld id="{4367307E-C63C-47CD-86FC-0CBDD5F4BE9B}" type="datetime1">
              <a:rPr lang="de-DE" sz="800" smtClean="0">
                <a:latin typeface="Arial" pitchFamily="34" charset="0"/>
                <a:cs typeface="Arial" pitchFamily="34" charset="0"/>
              </a:rPr>
              <a:pPr/>
              <a:t>23.11.2016</a:t>
            </a:fld>
            <a:endParaRPr lang="de-DE" sz="800" dirty="0">
              <a:latin typeface="Arial" pitchFamily="34" charset="0"/>
              <a:cs typeface="Arial" pitchFamily="34" charset="0"/>
            </a:endParaRPr>
          </a:p>
        </p:txBody>
      </p:sp>
      <p:sp>
        <p:nvSpPr>
          <p:cNvPr id="14" name="Fußzeilenplatzhalter 15"/>
          <p:cNvSpPr>
            <a:spLocks noGrp="1"/>
          </p:cNvSpPr>
          <p:nvPr userDrawn="1">
            <p:ph type="ftr" sz="quarter" idx="11"/>
          </p:nvPr>
        </p:nvSpPr>
        <p:spPr>
          <a:xfrm>
            <a:off x="1367904" y="7246794"/>
            <a:ext cx="7416824" cy="144511"/>
          </a:xfrm>
          <a:prstGeom prst="rect">
            <a:avLst/>
          </a:prstGeom>
        </p:spPr>
        <p:txBody>
          <a:bodyPr lIns="0" tIns="0" rIns="0" bIns="0"/>
          <a:lstStyle/>
          <a:p>
            <a:r>
              <a:rPr lang="de-CH" sz="800" dirty="0" smtClean="0">
                <a:latin typeface="Arial" pitchFamily="34" charset="0"/>
                <a:cs typeface="Arial" pitchFamily="34" charset="0"/>
              </a:rPr>
              <a:t>«JUGEND UND MEDIEN», EINE PLATTFORM DES BUNDESAMTES FÜR SOZIALVERSICHERUNGEN </a:t>
            </a:r>
            <a:endParaRPr lang="de-DE" sz="800" dirty="0">
              <a:latin typeface="Arial" pitchFamily="34" charset="0"/>
              <a:cs typeface="Arial" pitchFamily="34" charset="0"/>
            </a:endParaRPr>
          </a:p>
        </p:txBody>
      </p:sp>
      <p:sp>
        <p:nvSpPr>
          <p:cNvPr id="16" name="Textplatzhalter 15"/>
          <p:cNvSpPr>
            <a:spLocks noGrp="1"/>
          </p:cNvSpPr>
          <p:nvPr>
            <p:ph type="body" sz="quarter" idx="13" hasCustomPrompt="1"/>
          </p:nvPr>
        </p:nvSpPr>
        <p:spPr>
          <a:xfrm>
            <a:off x="709994" y="519494"/>
            <a:ext cx="8642350" cy="800100"/>
          </a:xfrm>
          <a:prstGeom prst="rect">
            <a:avLst/>
          </a:prstGeom>
        </p:spPr>
        <p:txBody>
          <a:bodyPr lIns="0" tIns="0" rIns="0" bIns="0"/>
          <a:lstStyle>
            <a:lvl1pPr>
              <a:buNone/>
              <a:defRPr sz="2500" b="1" cap="all" baseline="0">
                <a:latin typeface="Arial" pitchFamily="34" charset="0"/>
                <a:cs typeface="Arial" pitchFamily="34" charset="0"/>
              </a:defRPr>
            </a:lvl1pPr>
          </a:lstStyle>
          <a:p>
            <a:pPr lvl="0"/>
            <a:r>
              <a:rPr lang="de-CH" dirty="0" smtClean="0"/>
              <a:t>Titel</a:t>
            </a:r>
            <a:endParaRPr lang="de-CH" dirty="0"/>
          </a:p>
        </p:txBody>
      </p:sp>
      <p:sp>
        <p:nvSpPr>
          <p:cNvPr id="20" name="Inhaltsplatzhalter 19"/>
          <p:cNvSpPr>
            <a:spLocks noGrp="1"/>
          </p:cNvSpPr>
          <p:nvPr>
            <p:ph sz="quarter" idx="14" hasCustomPrompt="1"/>
          </p:nvPr>
        </p:nvSpPr>
        <p:spPr>
          <a:xfrm>
            <a:off x="700088" y="1863847"/>
            <a:ext cx="8642350" cy="591740"/>
          </a:xfrm>
          <a:prstGeom prst="rect">
            <a:avLst/>
          </a:prstGeom>
        </p:spPr>
        <p:txBody>
          <a:bodyPr lIns="0" tIns="0" rIns="0" bIns="0"/>
          <a:lstStyle>
            <a:lvl1pPr marL="0" indent="0">
              <a:spcBef>
                <a:spcPts val="0"/>
              </a:spcBef>
              <a:buNone/>
              <a:defRPr sz="1900" b="1">
                <a:latin typeface="Arial" pitchFamily="34" charset="0"/>
                <a:cs typeface="Arial" pitchFamily="34" charset="0"/>
              </a:defRPr>
            </a:lvl1pPr>
          </a:lstStyle>
          <a:p>
            <a:pPr lvl="0"/>
            <a:r>
              <a:rPr lang="de-DE" dirty="0" smtClean="0"/>
              <a:t>Untertitel</a:t>
            </a:r>
            <a:endParaRPr lang="de-CH" dirty="0"/>
          </a:p>
        </p:txBody>
      </p:sp>
      <p:sp>
        <p:nvSpPr>
          <p:cNvPr id="22" name="Textplatzhalter 21"/>
          <p:cNvSpPr>
            <a:spLocks noGrp="1"/>
          </p:cNvSpPr>
          <p:nvPr>
            <p:ph type="body" sz="quarter" idx="15" hasCustomPrompt="1"/>
          </p:nvPr>
        </p:nvSpPr>
        <p:spPr>
          <a:xfrm>
            <a:off x="718757" y="2563870"/>
            <a:ext cx="8642350" cy="4175125"/>
          </a:xfrm>
          <a:prstGeom prst="rect">
            <a:avLst/>
          </a:prstGeom>
        </p:spPr>
        <p:txBody>
          <a:bodyPr lIns="0" tIns="0" rIns="0" bIns="0"/>
          <a:lstStyle>
            <a:lvl1pPr marL="0" indent="0">
              <a:spcBef>
                <a:spcPts val="0"/>
              </a:spcBef>
              <a:buNone/>
              <a:defRPr sz="1900" baseline="0">
                <a:latin typeface="Arial" pitchFamily="34" charset="0"/>
                <a:cs typeface="Arial" pitchFamily="34" charset="0"/>
              </a:defRPr>
            </a:lvl1pPr>
          </a:lstStyle>
          <a:p>
            <a:pPr lvl="0"/>
            <a:r>
              <a:rPr lang="de-DE" dirty="0" smtClean="0"/>
              <a:t>Text </a:t>
            </a:r>
            <a:r>
              <a:rPr lang="de-DE" dirty="0" err="1" smtClean="0"/>
              <a:t>Text</a:t>
            </a:r>
            <a:r>
              <a:rPr lang="de-DE" dirty="0" smtClean="0"/>
              <a:t> </a:t>
            </a:r>
            <a:r>
              <a:rPr lang="de-DE" dirty="0" err="1" smtClean="0"/>
              <a:t>Text</a:t>
            </a:r>
            <a:endParaRPr lang="de-CH"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rundtext mit Bild">
    <p:spTree>
      <p:nvGrpSpPr>
        <p:cNvPr id="1" name=""/>
        <p:cNvGrpSpPr/>
        <p:nvPr/>
      </p:nvGrpSpPr>
      <p:grpSpPr>
        <a:xfrm>
          <a:off x="0" y="0"/>
          <a:ext cx="0" cy="0"/>
          <a:chOff x="0" y="0"/>
          <a:chExt cx="0" cy="0"/>
        </a:xfrm>
      </p:grpSpPr>
      <p:sp>
        <p:nvSpPr>
          <p:cNvPr id="7" name="Rectangle 19"/>
          <p:cNvSpPr>
            <a:spLocks noChangeArrowheads="1"/>
          </p:cNvSpPr>
          <p:nvPr userDrawn="1"/>
        </p:nvSpPr>
        <p:spPr bwMode="auto">
          <a:xfrm>
            <a:off x="0" y="0"/>
            <a:ext cx="10080625" cy="1557338"/>
          </a:xfrm>
          <a:prstGeom prst="rect">
            <a:avLst/>
          </a:prstGeom>
          <a:solidFill>
            <a:srgbClr val="F8F01B"/>
          </a:solidFill>
          <a:ln w="9525">
            <a:noFill/>
            <a:miter lim="800000"/>
            <a:headEnd/>
            <a:tailEnd/>
          </a:ln>
        </p:spPr>
        <p:txBody>
          <a:bodyPr wrap="none" lIns="0" tIns="0" rIns="0" bIns="0" anchor="ctr"/>
          <a:lstStyle/>
          <a:p>
            <a:endParaRPr lang="de-CH"/>
          </a:p>
        </p:txBody>
      </p:sp>
      <p:sp>
        <p:nvSpPr>
          <p:cNvPr id="12" name="Foliennummernplatzhalter 11"/>
          <p:cNvSpPr>
            <a:spLocks noGrp="1"/>
          </p:cNvSpPr>
          <p:nvPr userDrawn="1">
            <p:ph type="sldNum" sz="quarter" idx="12"/>
          </p:nvPr>
        </p:nvSpPr>
        <p:spPr>
          <a:xfrm>
            <a:off x="9046110" y="7238917"/>
            <a:ext cx="323826" cy="183300"/>
          </a:xfrm>
          <a:prstGeom prst="rect">
            <a:avLst/>
          </a:prstGeom>
        </p:spPr>
        <p:txBody>
          <a:bodyPr lIns="0" tIns="0" rIns="0" bIns="0"/>
          <a:lstStyle>
            <a:lvl1pPr algn="r">
              <a:defRPr/>
            </a:lvl1pPr>
          </a:lstStyle>
          <a:p>
            <a:fld id="{0AEC1FD1-BE3B-4FD2-82B6-892F291D3AE0}" type="slidenum">
              <a:rPr lang="de-DE" sz="800" smtClean="0">
                <a:latin typeface="Arial" pitchFamily="34" charset="0"/>
                <a:cs typeface="Arial" pitchFamily="34" charset="0"/>
              </a:rPr>
              <a:pPr/>
              <a:t>‹Nr.›</a:t>
            </a:fld>
            <a:endParaRPr lang="de-DE" sz="800" dirty="0">
              <a:latin typeface="Arial" pitchFamily="34" charset="0"/>
              <a:cs typeface="Arial" pitchFamily="34" charset="0"/>
            </a:endParaRPr>
          </a:p>
        </p:txBody>
      </p:sp>
      <p:sp>
        <p:nvSpPr>
          <p:cNvPr id="13" name="Datumsplatzhalter 13"/>
          <p:cNvSpPr>
            <a:spLocks noGrp="1"/>
          </p:cNvSpPr>
          <p:nvPr userDrawn="1">
            <p:ph type="dt" sz="half" idx="10"/>
          </p:nvPr>
        </p:nvSpPr>
        <p:spPr>
          <a:xfrm>
            <a:off x="694402" y="7243193"/>
            <a:ext cx="601494" cy="137838"/>
          </a:xfrm>
          <a:prstGeom prst="rect">
            <a:avLst/>
          </a:prstGeom>
        </p:spPr>
        <p:txBody>
          <a:bodyPr lIns="0" tIns="0" rIns="0" bIns="0"/>
          <a:lstStyle/>
          <a:p>
            <a:fld id="{4367307E-C63C-47CD-86FC-0CBDD5F4BE9B}" type="datetime1">
              <a:rPr lang="de-DE" sz="800" smtClean="0">
                <a:latin typeface="Arial" pitchFamily="34" charset="0"/>
                <a:cs typeface="Arial" pitchFamily="34" charset="0"/>
              </a:rPr>
              <a:pPr/>
              <a:t>23.11.2016</a:t>
            </a:fld>
            <a:endParaRPr lang="de-DE" sz="800" dirty="0">
              <a:latin typeface="Arial" pitchFamily="34" charset="0"/>
              <a:cs typeface="Arial" pitchFamily="34" charset="0"/>
            </a:endParaRPr>
          </a:p>
        </p:txBody>
      </p:sp>
      <p:sp>
        <p:nvSpPr>
          <p:cNvPr id="14" name="Fußzeilenplatzhalter 15"/>
          <p:cNvSpPr>
            <a:spLocks noGrp="1"/>
          </p:cNvSpPr>
          <p:nvPr userDrawn="1">
            <p:ph type="ftr" sz="quarter" idx="11"/>
          </p:nvPr>
        </p:nvSpPr>
        <p:spPr>
          <a:xfrm>
            <a:off x="1367904" y="7246794"/>
            <a:ext cx="7416824" cy="144511"/>
          </a:xfrm>
          <a:prstGeom prst="rect">
            <a:avLst/>
          </a:prstGeom>
        </p:spPr>
        <p:txBody>
          <a:bodyPr lIns="0" tIns="0" rIns="0" bIns="0"/>
          <a:lstStyle/>
          <a:p>
            <a:r>
              <a:rPr lang="de-CH" sz="800" dirty="0" smtClean="0">
                <a:latin typeface="Arial" pitchFamily="34" charset="0"/>
                <a:cs typeface="Arial" pitchFamily="34" charset="0"/>
              </a:rPr>
              <a:t>«JUGEND UND MEDIEN», EINE PLATTFORM DES BUNDESAMTES FÜR SOZIALVERSICHERUNGEN </a:t>
            </a:r>
            <a:endParaRPr lang="de-DE" sz="800" dirty="0">
              <a:latin typeface="Arial" pitchFamily="34" charset="0"/>
              <a:cs typeface="Arial" pitchFamily="34" charset="0"/>
            </a:endParaRPr>
          </a:p>
        </p:txBody>
      </p:sp>
      <p:sp>
        <p:nvSpPr>
          <p:cNvPr id="16" name="Textplatzhalter 15"/>
          <p:cNvSpPr>
            <a:spLocks noGrp="1"/>
          </p:cNvSpPr>
          <p:nvPr>
            <p:ph type="body" sz="quarter" idx="13" hasCustomPrompt="1"/>
          </p:nvPr>
        </p:nvSpPr>
        <p:spPr>
          <a:xfrm>
            <a:off x="709994" y="519494"/>
            <a:ext cx="8642350" cy="800100"/>
          </a:xfrm>
          <a:prstGeom prst="rect">
            <a:avLst/>
          </a:prstGeom>
        </p:spPr>
        <p:txBody>
          <a:bodyPr lIns="0" tIns="0" rIns="0" bIns="0"/>
          <a:lstStyle>
            <a:lvl1pPr>
              <a:buNone/>
              <a:defRPr sz="2500" b="1" cap="all" baseline="0">
                <a:latin typeface="Arial" pitchFamily="34" charset="0"/>
                <a:cs typeface="Arial" pitchFamily="34" charset="0"/>
              </a:defRPr>
            </a:lvl1pPr>
          </a:lstStyle>
          <a:p>
            <a:pPr lvl="0"/>
            <a:r>
              <a:rPr lang="de-CH" dirty="0" smtClean="0"/>
              <a:t>TITEL</a:t>
            </a:r>
            <a:endParaRPr lang="de-CH" dirty="0"/>
          </a:p>
        </p:txBody>
      </p:sp>
      <p:sp>
        <p:nvSpPr>
          <p:cNvPr id="22" name="Textplatzhalter 21"/>
          <p:cNvSpPr>
            <a:spLocks noGrp="1"/>
          </p:cNvSpPr>
          <p:nvPr>
            <p:ph type="body" sz="quarter" idx="15" hasCustomPrompt="1"/>
          </p:nvPr>
        </p:nvSpPr>
        <p:spPr>
          <a:xfrm>
            <a:off x="709613" y="5579687"/>
            <a:ext cx="8642350" cy="1074292"/>
          </a:xfrm>
          <a:prstGeom prst="rect">
            <a:avLst/>
          </a:prstGeom>
        </p:spPr>
        <p:txBody>
          <a:bodyPr lIns="0" tIns="0" rIns="0" bIns="0"/>
          <a:lstStyle>
            <a:lvl1pPr marL="0" indent="0">
              <a:spcBef>
                <a:spcPts val="0"/>
              </a:spcBef>
              <a:buNone/>
              <a:defRPr sz="1900">
                <a:latin typeface="Arial" pitchFamily="34" charset="0"/>
                <a:cs typeface="Arial" pitchFamily="34" charset="0"/>
              </a:defRPr>
            </a:lvl1pPr>
          </a:lstStyle>
          <a:p>
            <a:pPr lvl="0"/>
            <a:r>
              <a:rPr lang="de-DE" dirty="0" smtClean="0"/>
              <a:t>Text </a:t>
            </a:r>
            <a:r>
              <a:rPr lang="de-DE" dirty="0" err="1" smtClean="0"/>
              <a:t>Text</a:t>
            </a:r>
            <a:r>
              <a:rPr lang="de-DE" dirty="0" smtClean="0"/>
              <a:t> </a:t>
            </a:r>
            <a:r>
              <a:rPr lang="de-DE" dirty="0" err="1" smtClean="0"/>
              <a:t>Text</a:t>
            </a:r>
            <a:endParaRPr lang="de-CH" dirty="0"/>
          </a:p>
        </p:txBody>
      </p:sp>
      <p:sp>
        <p:nvSpPr>
          <p:cNvPr id="10" name="Bildplatzhalter 9"/>
          <p:cNvSpPr>
            <a:spLocks noGrp="1"/>
          </p:cNvSpPr>
          <p:nvPr>
            <p:ph type="pic" sz="quarter" idx="16"/>
          </p:nvPr>
        </p:nvSpPr>
        <p:spPr>
          <a:xfrm>
            <a:off x="719138" y="1915228"/>
            <a:ext cx="8642350" cy="3467867"/>
          </a:xfrm>
          <a:prstGeom prst="rect">
            <a:avLst/>
          </a:prstGeom>
        </p:spPr>
        <p:txBody>
          <a:bodyPr/>
          <a:lstStyle/>
          <a:p>
            <a:r>
              <a:rPr lang="fr-FR" smtClean="0"/>
              <a:t>Cliquez sur l'icône pour ajouter une image</a:t>
            </a:r>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yout Bild">
    <p:spTree>
      <p:nvGrpSpPr>
        <p:cNvPr id="1" name=""/>
        <p:cNvGrpSpPr/>
        <p:nvPr/>
      </p:nvGrpSpPr>
      <p:grpSpPr>
        <a:xfrm>
          <a:off x="0" y="0"/>
          <a:ext cx="0" cy="0"/>
          <a:chOff x="0" y="0"/>
          <a:chExt cx="0" cy="0"/>
        </a:xfrm>
      </p:grpSpPr>
      <p:sp>
        <p:nvSpPr>
          <p:cNvPr id="7" name="Rectangle 19"/>
          <p:cNvSpPr>
            <a:spLocks noChangeArrowheads="1"/>
          </p:cNvSpPr>
          <p:nvPr userDrawn="1"/>
        </p:nvSpPr>
        <p:spPr bwMode="auto">
          <a:xfrm>
            <a:off x="0" y="0"/>
            <a:ext cx="10080625" cy="1557338"/>
          </a:xfrm>
          <a:prstGeom prst="rect">
            <a:avLst/>
          </a:prstGeom>
          <a:solidFill>
            <a:srgbClr val="F8F01B"/>
          </a:solidFill>
          <a:ln w="9525">
            <a:noFill/>
            <a:miter lim="800000"/>
            <a:headEnd/>
            <a:tailEnd/>
          </a:ln>
        </p:spPr>
        <p:txBody>
          <a:bodyPr wrap="none" lIns="0" tIns="0" rIns="0" bIns="0" anchor="ctr"/>
          <a:lstStyle/>
          <a:p>
            <a:endParaRPr lang="de-CH"/>
          </a:p>
        </p:txBody>
      </p:sp>
      <p:sp>
        <p:nvSpPr>
          <p:cNvPr id="12" name="Foliennummernplatzhalter 11"/>
          <p:cNvSpPr>
            <a:spLocks noGrp="1"/>
          </p:cNvSpPr>
          <p:nvPr userDrawn="1">
            <p:ph type="sldNum" sz="quarter" idx="12"/>
          </p:nvPr>
        </p:nvSpPr>
        <p:spPr>
          <a:xfrm>
            <a:off x="9046110" y="7238917"/>
            <a:ext cx="323826" cy="183300"/>
          </a:xfrm>
          <a:prstGeom prst="rect">
            <a:avLst/>
          </a:prstGeom>
        </p:spPr>
        <p:txBody>
          <a:bodyPr lIns="0" tIns="0" rIns="0" bIns="0"/>
          <a:lstStyle>
            <a:lvl1pPr algn="r">
              <a:defRPr/>
            </a:lvl1pPr>
          </a:lstStyle>
          <a:p>
            <a:fld id="{0AEC1FD1-BE3B-4FD2-82B6-892F291D3AE0}" type="slidenum">
              <a:rPr lang="de-DE" sz="800" smtClean="0">
                <a:latin typeface="Arial" pitchFamily="34" charset="0"/>
                <a:cs typeface="Arial" pitchFamily="34" charset="0"/>
              </a:rPr>
              <a:pPr/>
              <a:t>‹Nr.›</a:t>
            </a:fld>
            <a:endParaRPr lang="de-DE" sz="800" dirty="0">
              <a:latin typeface="Arial" pitchFamily="34" charset="0"/>
              <a:cs typeface="Arial" pitchFamily="34" charset="0"/>
            </a:endParaRPr>
          </a:p>
        </p:txBody>
      </p:sp>
      <p:sp>
        <p:nvSpPr>
          <p:cNvPr id="13" name="Datumsplatzhalter 13"/>
          <p:cNvSpPr>
            <a:spLocks noGrp="1"/>
          </p:cNvSpPr>
          <p:nvPr userDrawn="1">
            <p:ph type="dt" sz="half" idx="10"/>
          </p:nvPr>
        </p:nvSpPr>
        <p:spPr>
          <a:xfrm>
            <a:off x="694402" y="7243193"/>
            <a:ext cx="601494" cy="137838"/>
          </a:xfrm>
          <a:prstGeom prst="rect">
            <a:avLst/>
          </a:prstGeom>
        </p:spPr>
        <p:txBody>
          <a:bodyPr lIns="0" tIns="0" rIns="0" bIns="0"/>
          <a:lstStyle/>
          <a:p>
            <a:fld id="{4367307E-C63C-47CD-86FC-0CBDD5F4BE9B}" type="datetime1">
              <a:rPr lang="de-DE" sz="800" smtClean="0">
                <a:latin typeface="Arial" pitchFamily="34" charset="0"/>
                <a:cs typeface="Arial" pitchFamily="34" charset="0"/>
              </a:rPr>
              <a:pPr/>
              <a:t>23.11.2016</a:t>
            </a:fld>
            <a:endParaRPr lang="de-DE" sz="800" dirty="0">
              <a:latin typeface="Arial" pitchFamily="34" charset="0"/>
              <a:cs typeface="Arial" pitchFamily="34" charset="0"/>
            </a:endParaRPr>
          </a:p>
        </p:txBody>
      </p:sp>
      <p:sp>
        <p:nvSpPr>
          <p:cNvPr id="14" name="Fußzeilenplatzhalter 15"/>
          <p:cNvSpPr>
            <a:spLocks noGrp="1"/>
          </p:cNvSpPr>
          <p:nvPr userDrawn="1">
            <p:ph type="ftr" sz="quarter" idx="11"/>
          </p:nvPr>
        </p:nvSpPr>
        <p:spPr>
          <a:xfrm>
            <a:off x="1367904" y="7246794"/>
            <a:ext cx="7416824" cy="144511"/>
          </a:xfrm>
          <a:prstGeom prst="rect">
            <a:avLst/>
          </a:prstGeom>
        </p:spPr>
        <p:txBody>
          <a:bodyPr lIns="0" tIns="0" rIns="0" bIns="0"/>
          <a:lstStyle/>
          <a:p>
            <a:r>
              <a:rPr lang="de-CH" sz="800" dirty="0" smtClean="0">
                <a:latin typeface="Arial" pitchFamily="34" charset="0"/>
                <a:cs typeface="Arial" pitchFamily="34" charset="0"/>
              </a:rPr>
              <a:t>«JUGEND UND MEDIEN», EINE PLATTFORM DES BUNDESAMTES FÜR SOZIALVERSICHERUNGEN </a:t>
            </a:r>
            <a:endParaRPr lang="de-DE" sz="800" dirty="0">
              <a:latin typeface="Arial" pitchFamily="34" charset="0"/>
              <a:cs typeface="Arial" pitchFamily="34" charset="0"/>
            </a:endParaRPr>
          </a:p>
        </p:txBody>
      </p:sp>
      <p:sp>
        <p:nvSpPr>
          <p:cNvPr id="16" name="Textplatzhalter 15"/>
          <p:cNvSpPr>
            <a:spLocks noGrp="1"/>
          </p:cNvSpPr>
          <p:nvPr>
            <p:ph type="body" sz="quarter" idx="13" hasCustomPrompt="1"/>
          </p:nvPr>
        </p:nvSpPr>
        <p:spPr>
          <a:xfrm>
            <a:off x="709994" y="519494"/>
            <a:ext cx="8642350" cy="800100"/>
          </a:xfrm>
          <a:prstGeom prst="rect">
            <a:avLst/>
          </a:prstGeom>
        </p:spPr>
        <p:txBody>
          <a:bodyPr lIns="0" tIns="0" rIns="0" bIns="0"/>
          <a:lstStyle>
            <a:lvl1pPr>
              <a:buNone/>
              <a:defRPr sz="2500" b="1" cap="all" baseline="0">
                <a:latin typeface="Arial" pitchFamily="34" charset="0"/>
                <a:cs typeface="Arial" pitchFamily="34" charset="0"/>
              </a:defRPr>
            </a:lvl1pPr>
          </a:lstStyle>
          <a:p>
            <a:pPr lvl="0"/>
            <a:r>
              <a:rPr lang="de-CH" dirty="0" smtClean="0"/>
              <a:t>TITEL</a:t>
            </a:r>
            <a:endParaRPr lang="de-CH" dirty="0"/>
          </a:p>
        </p:txBody>
      </p:sp>
      <p:sp>
        <p:nvSpPr>
          <p:cNvPr id="10" name="Bildplatzhalter 9"/>
          <p:cNvSpPr>
            <a:spLocks noGrp="1"/>
          </p:cNvSpPr>
          <p:nvPr>
            <p:ph type="pic" sz="quarter" idx="16"/>
          </p:nvPr>
        </p:nvSpPr>
        <p:spPr>
          <a:xfrm>
            <a:off x="719138" y="1908423"/>
            <a:ext cx="8642350" cy="4835524"/>
          </a:xfrm>
          <a:prstGeom prst="rect">
            <a:avLst/>
          </a:prstGeom>
        </p:spPr>
        <p:txBody>
          <a:bodyPr/>
          <a:lstStyle/>
          <a:p>
            <a:r>
              <a:rPr lang="fr-FR" dirty="0" smtClean="0"/>
              <a:t>Cliquez sur l'icône pour ajouter une image</a:t>
            </a:r>
            <a:endParaRPr lang="de-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429839" y="1557761"/>
            <a:ext cx="8225510" cy="1090433"/>
          </a:xfrm>
          <a:prstGeom prst="rect">
            <a:avLst/>
          </a:prstGeom>
        </p:spPr>
        <p:txBody>
          <a:bodyPr/>
          <a:lstStyle/>
          <a:p>
            <a:r>
              <a:rPr lang="de-DE" smtClean="0"/>
              <a:t>Titelmasterformat durch Klicken bearbeiten</a:t>
            </a:r>
            <a:endParaRPr lang="de-CH"/>
          </a:p>
        </p:txBody>
      </p:sp>
      <p:sp>
        <p:nvSpPr>
          <p:cNvPr id="3" name="Inhaltsplatzhalter 2"/>
          <p:cNvSpPr>
            <a:spLocks noGrp="1"/>
          </p:cNvSpPr>
          <p:nvPr>
            <p:ph idx="1"/>
          </p:nvPr>
        </p:nvSpPr>
        <p:spPr>
          <a:xfrm>
            <a:off x="1417589" y="2747960"/>
            <a:ext cx="8237761" cy="386114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911020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fik 6" descr="Frau_mit_Handy.jpg"/>
          <p:cNvPicPr>
            <a:picLocks noChangeAspect="1"/>
          </p:cNvPicPr>
          <p:nvPr userDrawn="1"/>
        </p:nvPicPr>
        <p:blipFill>
          <a:blip r:embed="rId9" cstate="print"/>
          <a:stretch>
            <a:fillRect/>
          </a:stretch>
        </p:blipFill>
        <p:spPr>
          <a:xfrm>
            <a:off x="1487" y="2061593"/>
            <a:ext cx="10077650" cy="5499670"/>
          </a:xfrm>
          <a:prstGeom prst="rect">
            <a:avLst/>
          </a:prstGeom>
        </p:spPr>
      </p:pic>
      <p:sp>
        <p:nvSpPr>
          <p:cNvPr id="8" name="Rectangle 17"/>
          <p:cNvSpPr>
            <a:spLocks noChangeArrowheads="1"/>
          </p:cNvSpPr>
          <p:nvPr userDrawn="1"/>
        </p:nvSpPr>
        <p:spPr bwMode="auto">
          <a:xfrm>
            <a:off x="0" y="0"/>
            <a:ext cx="10080625" cy="2113396"/>
          </a:xfrm>
          <a:prstGeom prst="rect">
            <a:avLst/>
          </a:prstGeom>
          <a:solidFill>
            <a:srgbClr val="F8F01B"/>
          </a:solidFill>
          <a:ln w="9525">
            <a:noFill/>
            <a:miter lim="800000"/>
            <a:headEnd/>
            <a:tailEnd/>
          </a:ln>
        </p:spPr>
        <p:txBody>
          <a:bodyPr wrap="none" lIns="96222" tIns="48111" rIns="96222" bIns="48111" anchor="ctr"/>
          <a:lstStyle/>
          <a:p>
            <a:endParaRPr lang="de-CH"/>
          </a:p>
        </p:txBody>
      </p:sp>
      <p:pic>
        <p:nvPicPr>
          <p:cNvPr id="5" name="Picture 18"/>
          <p:cNvPicPr>
            <a:picLocks noChangeAspect="1" noChangeArrowheads="1"/>
          </p:cNvPicPr>
          <p:nvPr userDrawn="1"/>
        </p:nvPicPr>
        <p:blipFill>
          <a:blip r:embed="rId10">
            <a:extLst>
              <a:ext uri="{28A0092B-C50C-407E-A947-70E740481C1C}">
                <a14:useLocalDpi xmlns:a14="http://schemas.microsoft.com/office/drawing/2010/main" val="0"/>
              </a:ext>
            </a:extLst>
          </a:blip>
          <a:stretch>
            <a:fillRect/>
          </a:stretch>
        </p:blipFill>
        <p:spPr bwMode="auto">
          <a:xfrm>
            <a:off x="7344692" y="5263303"/>
            <a:ext cx="2520155" cy="2123144"/>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l" rtl="0" eaLnBrk="1" fontAlgn="base" hangingPunct="1">
        <a:spcBef>
          <a:spcPct val="0"/>
        </a:spcBef>
        <a:spcAft>
          <a:spcPct val="0"/>
        </a:spcAft>
        <a:defRPr sz="2500" b="1">
          <a:solidFill>
            <a:schemeClr val="tx2"/>
          </a:solidFill>
          <a:latin typeface="Arial" pitchFamily="34" charset="0"/>
          <a:ea typeface="+mj-ea"/>
          <a:cs typeface="Arial" pitchFamily="34" charset="0"/>
        </a:defRPr>
      </a:lvl1pPr>
      <a:lvl2pPr algn="ctr" rtl="0" eaLnBrk="1" fontAlgn="base" hangingPunct="1">
        <a:spcBef>
          <a:spcPct val="0"/>
        </a:spcBef>
        <a:spcAft>
          <a:spcPct val="0"/>
        </a:spcAft>
        <a:defRPr sz="4600">
          <a:solidFill>
            <a:schemeClr val="tx2"/>
          </a:solidFill>
          <a:latin typeface="Lucida Grande" pitchFamily="28" charset="0"/>
          <a:ea typeface="ヒラギノ角ゴ Pro W3" pitchFamily="28" charset="-128"/>
        </a:defRPr>
      </a:lvl2pPr>
      <a:lvl3pPr algn="ctr" rtl="0" eaLnBrk="1" fontAlgn="base" hangingPunct="1">
        <a:spcBef>
          <a:spcPct val="0"/>
        </a:spcBef>
        <a:spcAft>
          <a:spcPct val="0"/>
        </a:spcAft>
        <a:defRPr sz="4600">
          <a:solidFill>
            <a:schemeClr val="tx2"/>
          </a:solidFill>
          <a:latin typeface="Lucida Grande" pitchFamily="28" charset="0"/>
          <a:ea typeface="ヒラギノ角ゴ Pro W3" pitchFamily="28" charset="-128"/>
        </a:defRPr>
      </a:lvl3pPr>
      <a:lvl4pPr algn="ctr" rtl="0" eaLnBrk="1" fontAlgn="base" hangingPunct="1">
        <a:spcBef>
          <a:spcPct val="0"/>
        </a:spcBef>
        <a:spcAft>
          <a:spcPct val="0"/>
        </a:spcAft>
        <a:defRPr sz="4600">
          <a:solidFill>
            <a:schemeClr val="tx2"/>
          </a:solidFill>
          <a:latin typeface="Lucida Grande" pitchFamily="28" charset="0"/>
          <a:ea typeface="ヒラギノ角ゴ Pro W3" pitchFamily="28" charset="-128"/>
        </a:defRPr>
      </a:lvl4pPr>
      <a:lvl5pPr algn="ctr" rtl="0" eaLnBrk="1" fontAlgn="base" hangingPunct="1">
        <a:spcBef>
          <a:spcPct val="0"/>
        </a:spcBef>
        <a:spcAft>
          <a:spcPct val="0"/>
        </a:spcAft>
        <a:defRPr sz="4600">
          <a:solidFill>
            <a:schemeClr val="tx2"/>
          </a:solidFill>
          <a:latin typeface="Lucida Grande" pitchFamily="28" charset="0"/>
          <a:ea typeface="ヒラギノ角ゴ Pro W3" pitchFamily="28" charset="-128"/>
        </a:defRPr>
      </a:lvl5pPr>
      <a:lvl6pPr marL="481112" algn="ctr" rtl="0" eaLnBrk="1" fontAlgn="base" hangingPunct="1">
        <a:spcBef>
          <a:spcPct val="0"/>
        </a:spcBef>
        <a:spcAft>
          <a:spcPct val="0"/>
        </a:spcAft>
        <a:defRPr sz="4600">
          <a:solidFill>
            <a:schemeClr val="tx2"/>
          </a:solidFill>
          <a:latin typeface="Lucida Grande" pitchFamily="28" charset="0"/>
          <a:ea typeface="ヒラギノ角ゴ Pro W3" pitchFamily="28" charset="-128"/>
        </a:defRPr>
      </a:lvl6pPr>
      <a:lvl7pPr marL="962223" algn="ctr" rtl="0" eaLnBrk="1" fontAlgn="base" hangingPunct="1">
        <a:spcBef>
          <a:spcPct val="0"/>
        </a:spcBef>
        <a:spcAft>
          <a:spcPct val="0"/>
        </a:spcAft>
        <a:defRPr sz="4600">
          <a:solidFill>
            <a:schemeClr val="tx2"/>
          </a:solidFill>
          <a:latin typeface="Lucida Grande" pitchFamily="28" charset="0"/>
          <a:ea typeface="ヒラギノ角ゴ Pro W3" pitchFamily="28" charset="-128"/>
        </a:defRPr>
      </a:lvl7pPr>
      <a:lvl8pPr marL="1443335" algn="ctr" rtl="0" eaLnBrk="1" fontAlgn="base" hangingPunct="1">
        <a:spcBef>
          <a:spcPct val="0"/>
        </a:spcBef>
        <a:spcAft>
          <a:spcPct val="0"/>
        </a:spcAft>
        <a:defRPr sz="4600">
          <a:solidFill>
            <a:schemeClr val="tx2"/>
          </a:solidFill>
          <a:latin typeface="Lucida Grande" pitchFamily="28" charset="0"/>
          <a:ea typeface="ヒラギノ角ゴ Pro W3" pitchFamily="28" charset="-128"/>
        </a:defRPr>
      </a:lvl8pPr>
      <a:lvl9pPr marL="1924446" algn="ctr" rtl="0" eaLnBrk="1" fontAlgn="base" hangingPunct="1">
        <a:spcBef>
          <a:spcPct val="0"/>
        </a:spcBef>
        <a:spcAft>
          <a:spcPct val="0"/>
        </a:spcAft>
        <a:defRPr sz="4600">
          <a:solidFill>
            <a:schemeClr val="tx2"/>
          </a:solidFill>
          <a:latin typeface="Lucida Grande" pitchFamily="28" charset="0"/>
          <a:ea typeface="ヒラギノ角ゴ Pro W3" pitchFamily="28" charset="-128"/>
        </a:defRPr>
      </a:lvl9pPr>
    </p:titleStyle>
    <p:bodyStyle>
      <a:lvl1pPr marL="360834" indent="-360834" algn="l" rtl="0" eaLnBrk="1" fontAlgn="base" hangingPunct="1">
        <a:spcBef>
          <a:spcPct val="20000"/>
        </a:spcBef>
        <a:spcAft>
          <a:spcPct val="0"/>
        </a:spcAft>
        <a:buChar char="•"/>
        <a:defRPr sz="3400">
          <a:solidFill>
            <a:schemeClr val="tx1"/>
          </a:solidFill>
          <a:latin typeface="+mn-lt"/>
          <a:ea typeface="+mn-ea"/>
          <a:cs typeface="+mn-cs"/>
        </a:defRPr>
      </a:lvl1pPr>
      <a:lvl2pPr marL="781806" indent="-300695" algn="l" rtl="0" eaLnBrk="1" fontAlgn="base" hangingPunct="1">
        <a:spcBef>
          <a:spcPct val="20000"/>
        </a:spcBef>
        <a:spcAft>
          <a:spcPct val="0"/>
        </a:spcAft>
        <a:buChar char="–"/>
        <a:defRPr sz="2900">
          <a:solidFill>
            <a:schemeClr val="tx1"/>
          </a:solidFill>
          <a:latin typeface="+mn-lt"/>
          <a:ea typeface="+mn-ea"/>
        </a:defRPr>
      </a:lvl2pPr>
      <a:lvl3pPr marL="1202779" indent="-240556" algn="l" rtl="0" eaLnBrk="1" fontAlgn="base" hangingPunct="1">
        <a:spcBef>
          <a:spcPct val="20000"/>
        </a:spcBef>
        <a:spcAft>
          <a:spcPct val="0"/>
        </a:spcAft>
        <a:buChar char="•"/>
        <a:defRPr sz="2500">
          <a:solidFill>
            <a:schemeClr val="tx1"/>
          </a:solidFill>
          <a:latin typeface="+mn-lt"/>
          <a:ea typeface="+mn-ea"/>
        </a:defRPr>
      </a:lvl3pPr>
      <a:lvl4pPr marL="1683890" indent="-240556" algn="l" rtl="0" eaLnBrk="1" fontAlgn="base" hangingPunct="1">
        <a:spcBef>
          <a:spcPct val="20000"/>
        </a:spcBef>
        <a:spcAft>
          <a:spcPct val="0"/>
        </a:spcAft>
        <a:buChar char="–"/>
        <a:defRPr sz="2100">
          <a:solidFill>
            <a:schemeClr val="tx1"/>
          </a:solidFill>
          <a:latin typeface="+mn-lt"/>
          <a:ea typeface="+mn-ea"/>
        </a:defRPr>
      </a:lvl4pPr>
      <a:lvl5pPr marL="2165002" indent="-240556" algn="l" rtl="0" eaLnBrk="1" fontAlgn="base" hangingPunct="1">
        <a:spcBef>
          <a:spcPct val="20000"/>
        </a:spcBef>
        <a:spcAft>
          <a:spcPct val="0"/>
        </a:spcAft>
        <a:buChar char="»"/>
        <a:defRPr sz="2100">
          <a:solidFill>
            <a:schemeClr val="tx1"/>
          </a:solidFill>
          <a:latin typeface="+mn-lt"/>
          <a:ea typeface="+mn-ea"/>
        </a:defRPr>
      </a:lvl5pPr>
      <a:lvl6pPr marL="2646114" indent="-240556" algn="l" rtl="0" eaLnBrk="1" fontAlgn="base" hangingPunct="1">
        <a:spcBef>
          <a:spcPct val="20000"/>
        </a:spcBef>
        <a:spcAft>
          <a:spcPct val="0"/>
        </a:spcAft>
        <a:buChar char="»"/>
        <a:defRPr sz="2100">
          <a:solidFill>
            <a:schemeClr val="tx1"/>
          </a:solidFill>
          <a:latin typeface="+mn-lt"/>
          <a:ea typeface="+mn-ea"/>
        </a:defRPr>
      </a:lvl6pPr>
      <a:lvl7pPr marL="3127225" indent="-240556" algn="l" rtl="0" eaLnBrk="1" fontAlgn="base" hangingPunct="1">
        <a:spcBef>
          <a:spcPct val="20000"/>
        </a:spcBef>
        <a:spcAft>
          <a:spcPct val="0"/>
        </a:spcAft>
        <a:buChar char="»"/>
        <a:defRPr sz="2100">
          <a:solidFill>
            <a:schemeClr val="tx1"/>
          </a:solidFill>
          <a:latin typeface="+mn-lt"/>
          <a:ea typeface="+mn-ea"/>
        </a:defRPr>
      </a:lvl7pPr>
      <a:lvl8pPr marL="3608337" indent="-240556" algn="l" rtl="0" eaLnBrk="1" fontAlgn="base" hangingPunct="1">
        <a:spcBef>
          <a:spcPct val="20000"/>
        </a:spcBef>
        <a:spcAft>
          <a:spcPct val="0"/>
        </a:spcAft>
        <a:buChar char="»"/>
        <a:defRPr sz="2100">
          <a:solidFill>
            <a:schemeClr val="tx1"/>
          </a:solidFill>
          <a:latin typeface="+mn-lt"/>
          <a:ea typeface="+mn-ea"/>
        </a:defRPr>
      </a:lvl8pPr>
      <a:lvl9pPr marL="4089448" indent="-240556" algn="l" rtl="0" eaLnBrk="1" fontAlgn="base" hangingPunct="1">
        <a:spcBef>
          <a:spcPct val="20000"/>
        </a:spcBef>
        <a:spcAft>
          <a:spcPct val="0"/>
        </a:spcAft>
        <a:buChar char="»"/>
        <a:defRPr sz="2100">
          <a:solidFill>
            <a:schemeClr val="tx1"/>
          </a:solidFill>
          <a:latin typeface="+mn-lt"/>
          <a:ea typeface="+mn-ea"/>
        </a:defRPr>
      </a:lvl9pPr>
    </p:bodyStyle>
    <p:otherStyle>
      <a:defPPr>
        <a:defRPr lang="de-DE"/>
      </a:defPPr>
      <a:lvl1pPr marL="0" algn="l" defTabSz="962223" rtl="0" eaLnBrk="1" latinLnBrk="0" hangingPunct="1">
        <a:defRPr sz="1900" kern="1200">
          <a:solidFill>
            <a:schemeClr val="tx1"/>
          </a:solidFill>
          <a:latin typeface="+mn-lt"/>
          <a:ea typeface="+mn-ea"/>
          <a:cs typeface="+mn-cs"/>
        </a:defRPr>
      </a:lvl1pPr>
      <a:lvl2pPr marL="481112" algn="l" defTabSz="962223" rtl="0" eaLnBrk="1" latinLnBrk="0" hangingPunct="1">
        <a:defRPr sz="1900" kern="1200">
          <a:solidFill>
            <a:schemeClr val="tx1"/>
          </a:solidFill>
          <a:latin typeface="+mn-lt"/>
          <a:ea typeface="+mn-ea"/>
          <a:cs typeface="+mn-cs"/>
        </a:defRPr>
      </a:lvl2pPr>
      <a:lvl3pPr marL="962223" algn="l" defTabSz="962223" rtl="0" eaLnBrk="1" latinLnBrk="0" hangingPunct="1">
        <a:defRPr sz="1900" kern="1200">
          <a:solidFill>
            <a:schemeClr val="tx1"/>
          </a:solidFill>
          <a:latin typeface="+mn-lt"/>
          <a:ea typeface="+mn-ea"/>
          <a:cs typeface="+mn-cs"/>
        </a:defRPr>
      </a:lvl3pPr>
      <a:lvl4pPr marL="1443335" algn="l" defTabSz="962223" rtl="0" eaLnBrk="1" latinLnBrk="0" hangingPunct="1">
        <a:defRPr sz="1900" kern="1200">
          <a:solidFill>
            <a:schemeClr val="tx1"/>
          </a:solidFill>
          <a:latin typeface="+mn-lt"/>
          <a:ea typeface="+mn-ea"/>
          <a:cs typeface="+mn-cs"/>
        </a:defRPr>
      </a:lvl4pPr>
      <a:lvl5pPr marL="1924446" algn="l" defTabSz="962223" rtl="0" eaLnBrk="1" latinLnBrk="0" hangingPunct="1">
        <a:defRPr sz="1900" kern="1200">
          <a:solidFill>
            <a:schemeClr val="tx1"/>
          </a:solidFill>
          <a:latin typeface="+mn-lt"/>
          <a:ea typeface="+mn-ea"/>
          <a:cs typeface="+mn-cs"/>
        </a:defRPr>
      </a:lvl5pPr>
      <a:lvl6pPr marL="2405558" algn="l" defTabSz="962223" rtl="0" eaLnBrk="1" latinLnBrk="0" hangingPunct="1">
        <a:defRPr sz="1900" kern="1200">
          <a:solidFill>
            <a:schemeClr val="tx1"/>
          </a:solidFill>
          <a:latin typeface="+mn-lt"/>
          <a:ea typeface="+mn-ea"/>
          <a:cs typeface="+mn-cs"/>
        </a:defRPr>
      </a:lvl6pPr>
      <a:lvl7pPr marL="2886669" algn="l" defTabSz="962223" rtl="0" eaLnBrk="1" latinLnBrk="0" hangingPunct="1">
        <a:defRPr sz="1900" kern="1200">
          <a:solidFill>
            <a:schemeClr val="tx1"/>
          </a:solidFill>
          <a:latin typeface="+mn-lt"/>
          <a:ea typeface="+mn-ea"/>
          <a:cs typeface="+mn-cs"/>
        </a:defRPr>
      </a:lvl7pPr>
      <a:lvl8pPr marL="3367781" algn="l" defTabSz="962223" rtl="0" eaLnBrk="1" latinLnBrk="0" hangingPunct="1">
        <a:defRPr sz="1900" kern="1200">
          <a:solidFill>
            <a:schemeClr val="tx1"/>
          </a:solidFill>
          <a:latin typeface="+mn-lt"/>
          <a:ea typeface="+mn-ea"/>
          <a:cs typeface="+mn-cs"/>
        </a:defRPr>
      </a:lvl8pPr>
      <a:lvl9pPr marL="3848892" algn="l" defTabSz="96222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647824" y="604267"/>
            <a:ext cx="8642350" cy="800100"/>
          </a:xfrm>
        </p:spPr>
        <p:txBody>
          <a:bodyPr/>
          <a:lstStyle/>
          <a:p>
            <a:r>
              <a:rPr lang="de-CH" sz="2300" dirty="0" smtClean="0"/>
              <a:t>Aktivitäten Jugend und Medien 2016-2020</a:t>
            </a:r>
          </a:p>
        </p:txBody>
      </p:sp>
      <p:sp>
        <p:nvSpPr>
          <p:cNvPr id="3" name="Textplatzhalter 2"/>
          <p:cNvSpPr>
            <a:spLocks noGrp="1"/>
          </p:cNvSpPr>
          <p:nvPr>
            <p:ph type="body" sz="quarter" idx="11"/>
          </p:nvPr>
        </p:nvSpPr>
        <p:spPr>
          <a:xfrm>
            <a:off x="647824" y="1187673"/>
            <a:ext cx="8642350" cy="792758"/>
          </a:xfrm>
        </p:spPr>
        <p:txBody>
          <a:bodyPr/>
          <a:lstStyle/>
          <a:p>
            <a:r>
              <a:rPr lang="de-CH" sz="2000" dirty="0" smtClean="0"/>
              <a:t>Netzwerk Medienkompetenz - 24. </a:t>
            </a:r>
            <a:r>
              <a:rPr lang="de-CH" sz="2000" dirty="0"/>
              <a:t>November 2016 </a:t>
            </a:r>
          </a:p>
          <a:p>
            <a:endParaRPr lang="de-CH"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367307E-C63C-47CD-86FC-0CBDD5F4BE9B}" type="datetime1">
              <a:rPr lang="de-DE" sz="800" smtClean="0">
                <a:latin typeface="Arial" pitchFamily="34" charset="0"/>
                <a:cs typeface="Arial" pitchFamily="34" charset="0"/>
              </a:rPr>
              <a:pPr/>
              <a:t>23.11.2016</a:t>
            </a:fld>
            <a:endParaRPr lang="de-DE" sz="800" dirty="0">
              <a:latin typeface="Arial" pitchFamily="34" charset="0"/>
              <a:cs typeface="Arial" pitchFamily="34" charset="0"/>
            </a:endParaRPr>
          </a:p>
        </p:txBody>
      </p:sp>
      <p:sp>
        <p:nvSpPr>
          <p:cNvPr id="3" name="Espace réservé du numéro de diapositive 2"/>
          <p:cNvSpPr>
            <a:spLocks noGrp="1"/>
          </p:cNvSpPr>
          <p:nvPr>
            <p:ph type="sldNum" sz="quarter" idx="12"/>
          </p:nvPr>
        </p:nvSpPr>
        <p:spPr/>
        <p:txBody>
          <a:bodyPr/>
          <a:lstStyle/>
          <a:p>
            <a:fld id="{0AEC1FD1-BE3B-4FD2-82B6-892F291D3AE0}" type="slidenum">
              <a:rPr lang="de-DE" sz="800" smtClean="0">
                <a:latin typeface="Arial" pitchFamily="34" charset="0"/>
                <a:cs typeface="Arial" pitchFamily="34" charset="0"/>
              </a:rPr>
              <a:pPr/>
              <a:t>10</a:t>
            </a:fld>
            <a:endParaRPr lang="de-DE" sz="800" dirty="0">
              <a:latin typeface="Arial" pitchFamily="34" charset="0"/>
              <a:cs typeface="Arial" pitchFamily="34" charset="0"/>
            </a:endParaRPr>
          </a:p>
        </p:txBody>
      </p:sp>
      <p:sp>
        <p:nvSpPr>
          <p:cNvPr id="4" name="Espace réservé du pied de page 3"/>
          <p:cNvSpPr>
            <a:spLocks noGrp="1"/>
          </p:cNvSpPr>
          <p:nvPr>
            <p:ph type="ftr" sz="quarter" idx="11"/>
          </p:nvPr>
        </p:nvSpPr>
        <p:spPr/>
        <p:txBody>
          <a:bodyPr/>
          <a:lstStyle/>
          <a:p>
            <a:r>
              <a:rPr lang="de-CH" sz="800" smtClean="0">
                <a:latin typeface="Arial" pitchFamily="34" charset="0"/>
                <a:cs typeface="Arial" pitchFamily="34" charset="0"/>
              </a:rPr>
              <a:t>«JUGEND UND MEDIEN», EIN PROJEKT DES BUNDESAMTES FÜR SOZIALVERSICHERUNGEN </a:t>
            </a:r>
            <a:endParaRPr lang="de-DE" sz="800" dirty="0">
              <a:latin typeface="Arial" pitchFamily="34" charset="0"/>
              <a:cs typeface="Arial" pitchFamily="34" charset="0"/>
            </a:endParaRPr>
          </a:p>
        </p:txBody>
      </p:sp>
      <p:sp>
        <p:nvSpPr>
          <p:cNvPr id="10" name="Espace réservé du texte 9"/>
          <p:cNvSpPr>
            <a:spLocks noGrp="1"/>
          </p:cNvSpPr>
          <p:nvPr>
            <p:ph type="body" sz="quarter" idx="13"/>
          </p:nvPr>
        </p:nvSpPr>
        <p:spPr>
          <a:xfrm>
            <a:off x="694402" y="384751"/>
            <a:ext cx="8642350" cy="800100"/>
          </a:xfrm>
        </p:spPr>
        <p:txBody>
          <a:bodyPr/>
          <a:lstStyle/>
          <a:p>
            <a:r>
              <a:rPr lang="fr-CH" dirty="0" smtClean="0"/>
              <a:t>Information und </a:t>
            </a:r>
            <a:r>
              <a:rPr lang="fr-CH" dirty="0" err="1" smtClean="0"/>
              <a:t>sensibilisierung</a:t>
            </a:r>
            <a:r>
              <a:rPr lang="fr-CH" dirty="0" smtClean="0"/>
              <a:t> </a:t>
            </a:r>
          </a:p>
          <a:p>
            <a:r>
              <a:rPr lang="fr-CH" dirty="0" err="1" smtClean="0">
                <a:solidFill>
                  <a:schemeClr val="bg1">
                    <a:lumMod val="50000"/>
                  </a:schemeClr>
                </a:solidFill>
              </a:rPr>
              <a:t>Corporate</a:t>
            </a:r>
            <a:r>
              <a:rPr lang="fr-CH" dirty="0" smtClean="0">
                <a:solidFill>
                  <a:schemeClr val="bg1">
                    <a:lumMod val="50000"/>
                  </a:schemeClr>
                </a:solidFill>
              </a:rPr>
              <a:t> </a:t>
            </a:r>
            <a:r>
              <a:rPr lang="fr-CH" dirty="0" err="1" smtClean="0">
                <a:solidFill>
                  <a:schemeClr val="bg1">
                    <a:lumMod val="50000"/>
                  </a:schemeClr>
                </a:solidFill>
              </a:rPr>
              <a:t>identity</a:t>
            </a:r>
            <a:endParaRPr lang="en-US" dirty="0">
              <a:solidFill>
                <a:schemeClr val="bg1">
                  <a:lumMod val="50000"/>
                </a:schemeClr>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045" y="4495556"/>
            <a:ext cx="2741253" cy="2309411"/>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2990" y="4494335"/>
            <a:ext cx="2742702" cy="2310632"/>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384" y="4494334"/>
            <a:ext cx="2742702" cy="2310633"/>
          </a:xfrm>
          <a:prstGeom prst="rect">
            <a:avLst/>
          </a:prstGeom>
        </p:spPr>
      </p:pic>
      <p:sp>
        <p:nvSpPr>
          <p:cNvPr id="9" name="Abgerundetes Rechteck 8"/>
          <p:cNvSpPr/>
          <p:nvPr/>
        </p:nvSpPr>
        <p:spPr bwMode="auto">
          <a:xfrm>
            <a:off x="995149" y="2484487"/>
            <a:ext cx="3109059" cy="1008112"/>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CH" sz="2300" dirty="0" smtClean="0">
                <a:solidFill>
                  <a:schemeClr val="bg1"/>
                </a:solidFill>
              </a:rPr>
              <a:t>Nationales </a:t>
            </a:r>
            <a:r>
              <a:rPr lang="fr-CH" sz="2300" dirty="0" err="1" smtClean="0">
                <a:solidFill>
                  <a:schemeClr val="bg1"/>
                </a:solidFill>
              </a:rPr>
              <a:t>Programm</a:t>
            </a:r>
            <a:r>
              <a:rPr lang="fr-CH" sz="2300" dirty="0" smtClean="0">
                <a:solidFill>
                  <a:schemeClr val="bg1"/>
                </a:solidFill>
              </a:rPr>
              <a:t> Jugend und Medien</a:t>
            </a:r>
            <a:endParaRPr kumimoji="0" lang="de-CH" sz="2300" b="0" i="0" u="none" strike="noStrike" cap="none" normalizeH="0" baseline="0" dirty="0" smtClean="0">
              <a:ln>
                <a:noFill/>
              </a:ln>
              <a:solidFill>
                <a:schemeClr val="bg1"/>
              </a:solidFill>
              <a:effectLst/>
            </a:endParaRPr>
          </a:p>
        </p:txBody>
      </p:sp>
      <p:sp>
        <p:nvSpPr>
          <p:cNvPr id="12" name="Abgerundetes Rechteck 11"/>
          <p:cNvSpPr/>
          <p:nvPr/>
        </p:nvSpPr>
        <p:spPr bwMode="auto">
          <a:xfrm>
            <a:off x="5400350" y="2484487"/>
            <a:ext cx="3109059" cy="1020878"/>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CH" sz="2300" dirty="0" smtClean="0">
                <a:solidFill>
                  <a:schemeClr val="bg1"/>
                </a:solidFill>
              </a:rPr>
              <a:t>Nationale </a:t>
            </a:r>
            <a:r>
              <a:rPr lang="fr-CH" sz="2300" dirty="0" err="1" smtClean="0">
                <a:solidFill>
                  <a:schemeClr val="bg1"/>
                </a:solidFill>
              </a:rPr>
              <a:t>Plattform</a:t>
            </a:r>
            <a:r>
              <a:rPr lang="fr-CH" sz="2300" dirty="0" smtClean="0">
                <a:solidFill>
                  <a:schemeClr val="bg1"/>
                </a:solidFill>
              </a:rPr>
              <a:t> Jugend und Medien</a:t>
            </a:r>
            <a:endParaRPr kumimoji="0" lang="de-CH" sz="2300" b="0" i="0" u="none" strike="noStrike" cap="none" normalizeH="0" baseline="0" dirty="0" smtClean="0">
              <a:ln>
                <a:noFill/>
              </a:ln>
              <a:solidFill>
                <a:schemeClr val="bg1"/>
              </a:solidFill>
              <a:effectLst/>
            </a:endParaRPr>
          </a:p>
        </p:txBody>
      </p:sp>
      <p:sp>
        <p:nvSpPr>
          <p:cNvPr id="13" name="Pfeil nach rechts 12"/>
          <p:cNvSpPr/>
          <p:nvPr/>
        </p:nvSpPr>
        <p:spPr bwMode="auto">
          <a:xfrm>
            <a:off x="4249047" y="2718143"/>
            <a:ext cx="978408" cy="484632"/>
          </a:xfrm>
          <a:prstGeom prst="rightArrow">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Lucida Grande" pitchFamily="28" charset="0"/>
              <a:ea typeface="ヒラギノ角ゴ Pro W3" pitchFamily="28" charset="-128"/>
            </a:endParaRPr>
          </a:p>
        </p:txBody>
      </p:sp>
      <p:sp>
        <p:nvSpPr>
          <p:cNvPr id="14" name="Ellipse 13"/>
          <p:cNvSpPr/>
          <p:nvPr/>
        </p:nvSpPr>
        <p:spPr bwMode="auto">
          <a:xfrm>
            <a:off x="1655936" y="1908423"/>
            <a:ext cx="1656183" cy="444813"/>
          </a:xfrm>
          <a:prstGeom prst="ellipse">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CH" sz="1600" b="0" i="0" u="none" strike="noStrike" cap="none" normalizeH="0" baseline="0" dirty="0" smtClean="0">
                <a:ln>
                  <a:noFill/>
                </a:ln>
                <a:solidFill>
                  <a:schemeClr val="tx1"/>
                </a:solidFill>
                <a:effectLst/>
                <a:latin typeface="Lucida Grande" pitchFamily="28" charset="0"/>
                <a:ea typeface="ヒラギノ角ゴ Pro W3" pitchFamily="28" charset="-128"/>
              </a:rPr>
              <a:t>2011-2015</a:t>
            </a:r>
          </a:p>
        </p:txBody>
      </p:sp>
      <p:sp>
        <p:nvSpPr>
          <p:cNvPr id="15" name="Inhaltsplatzhalter 14"/>
          <p:cNvSpPr>
            <a:spLocks noGrp="1"/>
          </p:cNvSpPr>
          <p:nvPr>
            <p:ph sz="quarter" idx="15"/>
          </p:nvPr>
        </p:nvSpPr>
        <p:spPr bwMode="auto">
          <a:xfrm>
            <a:off x="6117881" y="1908423"/>
            <a:ext cx="1673999" cy="432048"/>
          </a:xfrm>
          <a:prstGeom prst="ellipse">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CH" sz="1600" b="0" i="0" u="none" strike="noStrike" cap="none" normalizeH="0" baseline="0" dirty="0" smtClean="0">
                <a:ln>
                  <a:noFill/>
                </a:ln>
                <a:solidFill>
                  <a:schemeClr val="tx1"/>
                </a:solidFill>
                <a:effectLst/>
                <a:latin typeface="Lucida Grande" pitchFamily="28" charset="0"/>
                <a:ea typeface="ヒラギノ角ゴ Pro W3" pitchFamily="28" charset="-128"/>
              </a:rPr>
              <a:t>2016 - </a:t>
            </a:r>
          </a:p>
        </p:txBody>
      </p:sp>
    </p:spTree>
    <p:extLst>
      <p:ext uri="{BB962C8B-B14F-4D97-AF65-F5344CB8AC3E}">
        <p14:creationId xmlns:p14="http://schemas.microsoft.com/office/powerpoint/2010/main" val="4025083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0AEC1FD1-BE3B-4FD2-82B6-892F291D3AE0}" type="slidenum">
              <a:rPr lang="de-DE" sz="800" smtClean="0">
                <a:latin typeface="Arial" pitchFamily="34" charset="0"/>
                <a:cs typeface="Arial" pitchFamily="34" charset="0"/>
              </a:rPr>
              <a:pPr/>
              <a:t>11</a:t>
            </a:fld>
            <a:endParaRPr lang="de-DE" sz="800" dirty="0">
              <a:latin typeface="Arial" pitchFamily="34" charset="0"/>
              <a:cs typeface="Arial" pitchFamily="34" charset="0"/>
            </a:endParaRPr>
          </a:p>
        </p:txBody>
      </p:sp>
      <p:sp>
        <p:nvSpPr>
          <p:cNvPr id="2" name="Datumsplatzhalter 1"/>
          <p:cNvSpPr>
            <a:spLocks noGrp="1"/>
          </p:cNvSpPr>
          <p:nvPr>
            <p:ph type="dt" sz="half" idx="10"/>
          </p:nvPr>
        </p:nvSpPr>
        <p:spPr/>
        <p:txBody>
          <a:bodyPr/>
          <a:lstStyle/>
          <a:p>
            <a:fld id="{4367307E-C63C-47CD-86FC-0CBDD5F4BE9B}" type="datetime1">
              <a:rPr lang="de-DE" sz="800" smtClean="0">
                <a:latin typeface="Arial" pitchFamily="34" charset="0"/>
                <a:cs typeface="Arial" pitchFamily="34" charset="0"/>
              </a:rPr>
              <a:pPr/>
              <a:t>23.11.2016</a:t>
            </a:fld>
            <a:endParaRPr lang="de-DE" sz="800" dirty="0">
              <a:latin typeface="Arial" pitchFamily="34" charset="0"/>
              <a:cs typeface="Arial" pitchFamily="34" charset="0"/>
            </a:endParaRPr>
          </a:p>
        </p:txBody>
      </p:sp>
      <p:sp>
        <p:nvSpPr>
          <p:cNvPr id="4" name="Fußzeilenplatzhalter 3"/>
          <p:cNvSpPr>
            <a:spLocks noGrp="1"/>
          </p:cNvSpPr>
          <p:nvPr>
            <p:ph type="ftr" sz="quarter" idx="11"/>
          </p:nvPr>
        </p:nvSpPr>
        <p:spPr/>
        <p:txBody>
          <a:bodyPr/>
          <a:lstStyle/>
          <a:p>
            <a:r>
              <a:rPr lang="de-CH" sz="800" dirty="0" smtClean="0">
                <a:latin typeface="Arial" pitchFamily="34" charset="0"/>
                <a:cs typeface="Arial" pitchFamily="34" charset="0"/>
              </a:rPr>
              <a:t>«JUGEND UND MEDIEN», NATIONALES PROGRAMM ZUR FÖRDERUNG VON MEDIENKOMPETENZEN</a:t>
            </a:r>
            <a:endParaRPr lang="de-DE" sz="800" dirty="0">
              <a:latin typeface="Arial" pitchFamily="34" charset="0"/>
              <a:cs typeface="Arial" pitchFamily="34" charset="0"/>
            </a:endParaRPr>
          </a:p>
        </p:txBody>
      </p:sp>
      <p:sp>
        <p:nvSpPr>
          <p:cNvPr id="7" name="Textplatzhalter 6"/>
          <p:cNvSpPr>
            <a:spLocks noGrp="1"/>
          </p:cNvSpPr>
          <p:nvPr>
            <p:ph type="body" sz="quarter" idx="13"/>
          </p:nvPr>
        </p:nvSpPr>
        <p:spPr>
          <a:xfrm>
            <a:off x="718442" y="396255"/>
            <a:ext cx="8642350" cy="800100"/>
          </a:xfrm>
        </p:spPr>
        <p:txBody>
          <a:bodyPr/>
          <a:lstStyle/>
          <a:p>
            <a:r>
              <a:rPr lang="de-CH" dirty="0" smtClean="0"/>
              <a:t>Information und </a:t>
            </a:r>
            <a:r>
              <a:rPr lang="de-CH" dirty="0" err="1" smtClean="0"/>
              <a:t>sensibilisierung</a:t>
            </a:r>
            <a:endParaRPr lang="de-CH" dirty="0" smtClean="0"/>
          </a:p>
          <a:p>
            <a:r>
              <a:rPr lang="de-CH" dirty="0" smtClean="0">
                <a:solidFill>
                  <a:schemeClr val="bg1">
                    <a:lumMod val="50000"/>
                  </a:schemeClr>
                </a:solidFill>
              </a:rPr>
              <a:t>Website jugendundmedien.ch </a:t>
            </a:r>
          </a:p>
        </p:txBody>
      </p:sp>
      <p:sp>
        <p:nvSpPr>
          <p:cNvPr id="15" name="Textfeld 14"/>
          <p:cNvSpPr txBox="1"/>
          <p:nvPr/>
        </p:nvSpPr>
        <p:spPr>
          <a:xfrm>
            <a:off x="381778" y="2403187"/>
            <a:ext cx="9118366" cy="369332"/>
          </a:xfrm>
          <a:prstGeom prst="rect">
            <a:avLst/>
          </a:prstGeom>
          <a:noFill/>
        </p:spPr>
        <p:txBody>
          <a:bodyPr wrap="square" rtlCol="0">
            <a:spAutoFit/>
          </a:bodyPr>
          <a:lstStyle/>
          <a:p>
            <a:pPr algn="ctr"/>
            <a:r>
              <a:rPr lang="de-CH" sz="1800" b="1" dirty="0" err="1" smtClean="0"/>
              <a:t>BesucherInnen</a:t>
            </a:r>
            <a:r>
              <a:rPr lang="de-CH" sz="1800" b="1" dirty="0" smtClean="0"/>
              <a:t> und Seitenaufrufe</a:t>
            </a:r>
          </a:p>
        </p:txBody>
      </p:sp>
      <p:sp>
        <p:nvSpPr>
          <p:cNvPr id="10" name="Textfeld 4"/>
          <p:cNvSpPr txBox="1"/>
          <p:nvPr/>
        </p:nvSpPr>
        <p:spPr>
          <a:xfrm>
            <a:off x="517133" y="1692399"/>
            <a:ext cx="9118366" cy="369332"/>
          </a:xfrm>
          <a:prstGeom prst="rect">
            <a:avLst/>
          </a:prstGeom>
          <a:noFill/>
        </p:spPr>
        <p:txBody>
          <a:bodyPr wrap="square" rtlCol="0">
            <a:spAutoFit/>
          </a:bodyPr>
          <a:lstStyle/>
          <a:p>
            <a:r>
              <a:rPr lang="de-CH" sz="1800" dirty="0" smtClean="0">
                <a:sym typeface="Wingdings" panose="05000000000000000000" pitchFamily="2" charset="2"/>
              </a:rPr>
              <a:t> </a:t>
            </a:r>
            <a:r>
              <a:rPr lang="de-CH" sz="1800" dirty="0" smtClean="0"/>
              <a:t>Weiterführung der Website</a:t>
            </a:r>
          </a:p>
        </p:txBody>
      </p:sp>
      <p:pic>
        <p:nvPicPr>
          <p:cNvPr id="9" name="Grafik 8"/>
          <p:cNvPicPr>
            <a:picLocks noChangeAspect="1"/>
          </p:cNvPicPr>
          <p:nvPr/>
        </p:nvPicPr>
        <p:blipFill>
          <a:blip r:embed="rId3"/>
          <a:stretch>
            <a:fillRect/>
          </a:stretch>
        </p:blipFill>
        <p:spPr>
          <a:xfrm>
            <a:off x="393480" y="2784939"/>
            <a:ext cx="9444083" cy="4092036"/>
          </a:xfrm>
          <a:prstGeom prst="rect">
            <a:avLst/>
          </a:prstGeom>
        </p:spPr>
      </p:pic>
    </p:spTree>
    <p:extLst>
      <p:ext uri="{BB962C8B-B14F-4D97-AF65-F5344CB8AC3E}">
        <p14:creationId xmlns:p14="http://schemas.microsoft.com/office/powerpoint/2010/main" val="1036330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0AEC1FD1-BE3B-4FD2-82B6-892F291D3AE0}" type="slidenum">
              <a:rPr lang="de-DE" sz="800" smtClean="0">
                <a:latin typeface="Arial" pitchFamily="34" charset="0"/>
                <a:cs typeface="Arial" pitchFamily="34" charset="0"/>
              </a:rPr>
              <a:pPr/>
              <a:t>12</a:t>
            </a:fld>
            <a:endParaRPr lang="de-DE" sz="800" dirty="0">
              <a:latin typeface="Arial" pitchFamily="34" charset="0"/>
              <a:cs typeface="Arial" pitchFamily="34" charset="0"/>
            </a:endParaRPr>
          </a:p>
        </p:txBody>
      </p:sp>
      <p:sp>
        <p:nvSpPr>
          <p:cNvPr id="2" name="Datumsplatzhalter 1"/>
          <p:cNvSpPr>
            <a:spLocks noGrp="1"/>
          </p:cNvSpPr>
          <p:nvPr>
            <p:ph type="dt" sz="half" idx="10"/>
          </p:nvPr>
        </p:nvSpPr>
        <p:spPr/>
        <p:txBody>
          <a:bodyPr/>
          <a:lstStyle/>
          <a:p>
            <a:fld id="{4367307E-C63C-47CD-86FC-0CBDD5F4BE9B}" type="datetime1">
              <a:rPr lang="de-DE" sz="800" smtClean="0">
                <a:latin typeface="Arial" pitchFamily="34" charset="0"/>
                <a:cs typeface="Arial" pitchFamily="34" charset="0"/>
              </a:rPr>
              <a:pPr/>
              <a:t>23.11.2016</a:t>
            </a:fld>
            <a:endParaRPr lang="de-DE" sz="800" dirty="0">
              <a:latin typeface="Arial" pitchFamily="34" charset="0"/>
              <a:cs typeface="Arial" pitchFamily="34" charset="0"/>
            </a:endParaRPr>
          </a:p>
        </p:txBody>
      </p:sp>
      <p:sp>
        <p:nvSpPr>
          <p:cNvPr id="4" name="Fußzeilenplatzhalter 3"/>
          <p:cNvSpPr>
            <a:spLocks noGrp="1"/>
          </p:cNvSpPr>
          <p:nvPr>
            <p:ph type="ftr" sz="quarter" idx="11"/>
          </p:nvPr>
        </p:nvSpPr>
        <p:spPr/>
        <p:txBody>
          <a:bodyPr/>
          <a:lstStyle/>
          <a:p>
            <a:r>
              <a:rPr lang="de-CH" sz="800" dirty="0" smtClean="0">
                <a:latin typeface="Arial" pitchFamily="34" charset="0"/>
                <a:cs typeface="Arial" pitchFamily="34" charset="0"/>
              </a:rPr>
              <a:t>«JUGEND UND MEDIEN», NATIONALES PROGRAMM ZUR FÖRDERUNG VON MEDIENKOMPETENZEN</a:t>
            </a:r>
            <a:endParaRPr lang="de-DE" sz="800" dirty="0">
              <a:latin typeface="Arial" pitchFamily="34" charset="0"/>
              <a:cs typeface="Arial" pitchFamily="34" charset="0"/>
            </a:endParaRPr>
          </a:p>
        </p:txBody>
      </p:sp>
      <p:sp>
        <p:nvSpPr>
          <p:cNvPr id="7" name="Textplatzhalter 6"/>
          <p:cNvSpPr>
            <a:spLocks noGrp="1"/>
          </p:cNvSpPr>
          <p:nvPr>
            <p:ph type="body" sz="quarter" idx="13"/>
          </p:nvPr>
        </p:nvSpPr>
        <p:spPr>
          <a:xfrm>
            <a:off x="718442" y="396255"/>
            <a:ext cx="8642350" cy="800100"/>
          </a:xfrm>
        </p:spPr>
        <p:txBody>
          <a:bodyPr/>
          <a:lstStyle/>
          <a:p>
            <a:r>
              <a:rPr lang="de-CH" dirty="0"/>
              <a:t>Information und </a:t>
            </a:r>
            <a:r>
              <a:rPr lang="de-CH" dirty="0" err="1"/>
              <a:t>sensibilisierung</a:t>
            </a:r>
            <a:endParaRPr lang="de-CH" dirty="0"/>
          </a:p>
          <a:p>
            <a:r>
              <a:rPr lang="de-CH" dirty="0">
                <a:solidFill>
                  <a:schemeClr val="bg1">
                    <a:lumMod val="50000"/>
                  </a:schemeClr>
                </a:solidFill>
              </a:rPr>
              <a:t>Website jugendundmedien.ch </a:t>
            </a:r>
          </a:p>
        </p:txBody>
      </p:sp>
      <p:sp>
        <p:nvSpPr>
          <p:cNvPr id="5" name="Textfeld 4"/>
          <p:cNvSpPr txBox="1"/>
          <p:nvPr/>
        </p:nvSpPr>
        <p:spPr>
          <a:xfrm>
            <a:off x="517133" y="1692399"/>
            <a:ext cx="9118366" cy="369332"/>
          </a:xfrm>
          <a:prstGeom prst="rect">
            <a:avLst/>
          </a:prstGeom>
          <a:noFill/>
        </p:spPr>
        <p:txBody>
          <a:bodyPr wrap="square" rtlCol="0">
            <a:spAutoFit/>
          </a:bodyPr>
          <a:lstStyle/>
          <a:p>
            <a:r>
              <a:rPr lang="de-CH" sz="1800" dirty="0" smtClean="0">
                <a:sym typeface="Wingdings" panose="05000000000000000000" pitchFamily="2" charset="2"/>
              </a:rPr>
              <a:t> Neue Rubrik</a:t>
            </a:r>
            <a:r>
              <a:rPr lang="de-CH" sz="1800" dirty="0" smtClean="0"/>
              <a:t>: Extremismus im Netz (Juli 2016) </a:t>
            </a:r>
          </a:p>
        </p:txBody>
      </p:sp>
      <p:pic>
        <p:nvPicPr>
          <p:cNvPr id="8" name="Image 7"/>
          <p:cNvPicPr>
            <a:picLocks noChangeAspect="1"/>
          </p:cNvPicPr>
          <p:nvPr/>
        </p:nvPicPr>
        <p:blipFill rotWithShape="1">
          <a:blip r:embed="rId3"/>
          <a:srcRect l="61155" t="10868" r="11733" b="-178"/>
          <a:stretch/>
        </p:blipFill>
        <p:spPr>
          <a:xfrm>
            <a:off x="1344078" y="2251984"/>
            <a:ext cx="6480720" cy="5309279"/>
          </a:xfrm>
          <a:prstGeom prst="rect">
            <a:avLst/>
          </a:prstGeom>
        </p:spPr>
      </p:pic>
    </p:spTree>
    <p:extLst>
      <p:ext uri="{BB962C8B-B14F-4D97-AF65-F5344CB8AC3E}">
        <p14:creationId xmlns:p14="http://schemas.microsoft.com/office/powerpoint/2010/main" val="472201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367307E-C63C-47CD-86FC-0CBDD5F4BE9B}" type="datetime1">
              <a:rPr lang="de-DE" sz="800" smtClean="0">
                <a:latin typeface="Arial" pitchFamily="34" charset="0"/>
                <a:cs typeface="Arial" pitchFamily="34" charset="0"/>
              </a:rPr>
              <a:pPr/>
              <a:t>23.11.2016</a:t>
            </a:fld>
            <a:endParaRPr lang="de-DE" sz="800" dirty="0">
              <a:latin typeface="Arial" pitchFamily="34" charset="0"/>
              <a:cs typeface="Arial" pitchFamily="34" charset="0"/>
            </a:endParaRPr>
          </a:p>
        </p:txBody>
      </p:sp>
      <p:sp>
        <p:nvSpPr>
          <p:cNvPr id="3" name="Espace réservé du numéro de diapositive 2"/>
          <p:cNvSpPr>
            <a:spLocks noGrp="1"/>
          </p:cNvSpPr>
          <p:nvPr>
            <p:ph type="sldNum" sz="quarter" idx="12"/>
          </p:nvPr>
        </p:nvSpPr>
        <p:spPr/>
        <p:txBody>
          <a:bodyPr/>
          <a:lstStyle/>
          <a:p>
            <a:fld id="{0AEC1FD1-BE3B-4FD2-82B6-892F291D3AE0}" type="slidenum">
              <a:rPr lang="de-DE" sz="800" smtClean="0">
                <a:latin typeface="Arial" pitchFamily="34" charset="0"/>
                <a:cs typeface="Arial" pitchFamily="34" charset="0"/>
              </a:rPr>
              <a:pPr/>
              <a:t>13</a:t>
            </a:fld>
            <a:endParaRPr lang="de-DE" sz="800" dirty="0">
              <a:latin typeface="Arial" pitchFamily="34" charset="0"/>
              <a:cs typeface="Arial" pitchFamily="34" charset="0"/>
            </a:endParaRPr>
          </a:p>
        </p:txBody>
      </p:sp>
      <p:sp>
        <p:nvSpPr>
          <p:cNvPr id="4" name="Espace réservé du pied de page 3"/>
          <p:cNvSpPr>
            <a:spLocks noGrp="1"/>
          </p:cNvSpPr>
          <p:nvPr>
            <p:ph type="ftr" sz="quarter" idx="11"/>
          </p:nvPr>
        </p:nvSpPr>
        <p:spPr/>
        <p:txBody>
          <a:bodyPr/>
          <a:lstStyle/>
          <a:p>
            <a:r>
              <a:rPr lang="de-CH" sz="800" smtClean="0">
                <a:latin typeface="Arial" pitchFamily="34" charset="0"/>
                <a:cs typeface="Arial" pitchFamily="34" charset="0"/>
              </a:rPr>
              <a:t>«JUGEND UND MEDIEN», EIN PROJEKT DES BUNDESAMTES FÜR SOZIALVERSICHERUNGEN </a:t>
            </a:r>
            <a:endParaRPr lang="de-DE" sz="800" dirty="0">
              <a:latin typeface="Arial" pitchFamily="34" charset="0"/>
              <a:cs typeface="Arial" pitchFamily="34" charset="0"/>
            </a:endParaRPr>
          </a:p>
        </p:txBody>
      </p:sp>
      <p:sp>
        <p:nvSpPr>
          <p:cNvPr id="10" name="Espace réservé du texte 9"/>
          <p:cNvSpPr>
            <a:spLocks noGrp="1"/>
          </p:cNvSpPr>
          <p:nvPr>
            <p:ph type="body" sz="quarter" idx="13"/>
          </p:nvPr>
        </p:nvSpPr>
        <p:spPr>
          <a:xfrm>
            <a:off x="709994" y="388243"/>
            <a:ext cx="8642350" cy="800100"/>
          </a:xfrm>
        </p:spPr>
        <p:txBody>
          <a:bodyPr/>
          <a:lstStyle/>
          <a:p>
            <a:r>
              <a:rPr lang="de-CH" dirty="0"/>
              <a:t>Information und </a:t>
            </a:r>
            <a:r>
              <a:rPr lang="de-CH" dirty="0" err="1"/>
              <a:t>sensibilisierung</a:t>
            </a:r>
            <a:endParaRPr lang="de-CH" dirty="0"/>
          </a:p>
          <a:p>
            <a:r>
              <a:rPr lang="de-CH" dirty="0">
                <a:solidFill>
                  <a:schemeClr val="bg1">
                    <a:lumMod val="50000"/>
                  </a:schemeClr>
                </a:solidFill>
              </a:rPr>
              <a:t>Website jugendundmedien.ch </a:t>
            </a:r>
          </a:p>
        </p:txBody>
      </p:sp>
      <p:sp>
        <p:nvSpPr>
          <p:cNvPr id="11" name="Espace réservé du contenu 10"/>
          <p:cNvSpPr>
            <a:spLocks noGrp="1"/>
          </p:cNvSpPr>
          <p:nvPr>
            <p:ph sz="quarter" idx="15"/>
          </p:nvPr>
        </p:nvSpPr>
        <p:spPr>
          <a:xfrm>
            <a:off x="503808" y="1764407"/>
            <a:ext cx="8816188" cy="4900440"/>
          </a:xfrm>
        </p:spPr>
        <p:txBody>
          <a:bodyPr/>
          <a:lstStyle/>
          <a:p>
            <a:pPr marL="144834" indent="0">
              <a:buNone/>
            </a:pPr>
            <a:r>
              <a:rPr lang="fr-FR" dirty="0" smtClean="0">
                <a:sym typeface="Wingdings" panose="05000000000000000000" pitchFamily="2" charset="2"/>
              </a:rPr>
              <a:t> </a:t>
            </a:r>
            <a:r>
              <a:rPr lang="fr-FR" dirty="0" err="1" smtClean="0"/>
              <a:t>Aktualisierung</a:t>
            </a:r>
            <a:r>
              <a:rPr lang="fr-FR" dirty="0" smtClean="0"/>
              <a:t> </a:t>
            </a:r>
            <a:r>
              <a:rPr lang="fr-FR" dirty="0" err="1" smtClean="0"/>
              <a:t>Kantonsportraits</a:t>
            </a:r>
            <a:r>
              <a:rPr lang="fr-FR" dirty="0" smtClean="0"/>
              <a:t> und </a:t>
            </a:r>
            <a:r>
              <a:rPr lang="fr-FR" dirty="0" err="1" smtClean="0"/>
              <a:t>Angebotsd</a:t>
            </a:r>
            <a:r>
              <a:rPr lang="fr-FR" dirty="0" err="1" smtClean="0"/>
              <a:t>atenbank</a:t>
            </a:r>
            <a:endParaRPr lang="fr-FR" dirty="0"/>
          </a:p>
          <a:p>
            <a:pPr marL="144834" indent="0">
              <a:buNone/>
            </a:pPr>
            <a:r>
              <a:rPr lang="fr-CH" dirty="0" smtClean="0"/>
              <a:t> </a:t>
            </a:r>
          </a:p>
        </p:txBody>
      </p:sp>
      <p:pic>
        <p:nvPicPr>
          <p:cNvPr id="6" name="Image 5"/>
          <p:cNvPicPr>
            <a:picLocks noChangeAspect="1"/>
          </p:cNvPicPr>
          <p:nvPr/>
        </p:nvPicPr>
        <p:blipFill rotWithShape="1">
          <a:blip r:embed="rId3"/>
          <a:srcRect l="68409" t="23627" r="19582" b="9874"/>
          <a:stretch/>
        </p:blipFill>
        <p:spPr>
          <a:xfrm>
            <a:off x="431800" y="2196455"/>
            <a:ext cx="3447288" cy="5368728"/>
          </a:xfrm>
          <a:prstGeom prst="rect">
            <a:avLst/>
          </a:prstGeom>
        </p:spPr>
      </p:pic>
      <p:pic>
        <p:nvPicPr>
          <p:cNvPr id="7" name="Image 6"/>
          <p:cNvPicPr>
            <a:picLocks noChangeAspect="1"/>
          </p:cNvPicPr>
          <p:nvPr/>
        </p:nvPicPr>
        <p:blipFill rotWithShape="1">
          <a:blip r:embed="rId4"/>
          <a:srcRect l="68309" t="36963" r="12988" b="8001"/>
          <a:stretch/>
        </p:blipFill>
        <p:spPr>
          <a:xfrm>
            <a:off x="4176216" y="2196455"/>
            <a:ext cx="6351374" cy="5256584"/>
          </a:xfrm>
          <a:prstGeom prst="rect">
            <a:avLst/>
          </a:prstGeom>
        </p:spPr>
      </p:pic>
    </p:spTree>
    <p:extLst>
      <p:ext uri="{BB962C8B-B14F-4D97-AF65-F5344CB8AC3E}">
        <p14:creationId xmlns:p14="http://schemas.microsoft.com/office/powerpoint/2010/main" val="2884776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www.tech-review.de/uploads/artikel-downloads-news/0f11ec842489f210bebf5258eb42474e.jpg"/>
          <p:cNvPicPr>
            <a:picLocks noChangeAspect="1" noChangeArrowheads="1"/>
          </p:cNvPicPr>
          <p:nvPr/>
        </p:nvPicPr>
        <p:blipFill>
          <a:blip r:embed="rId2" cstate="print"/>
          <a:srcRect/>
          <a:stretch>
            <a:fillRect/>
          </a:stretch>
        </p:blipFill>
        <p:spPr bwMode="auto">
          <a:xfrm>
            <a:off x="647824" y="5868863"/>
            <a:ext cx="936104" cy="936104"/>
          </a:xfrm>
          <a:prstGeom prst="rect">
            <a:avLst/>
          </a:prstGeom>
          <a:noFill/>
        </p:spPr>
      </p:pic>
      <p:pic>
        <p:nvPicPr>
          <p:cNvPr id="7170" name="Picture 2" descr="http://www.marketingpilgrim.com/wp-content/uploads/2013/07/twitter-logo.png"/>
          <p:cNvPicPr>
            <a:picLocks noChangeAspect="1" noChangeArrowheads="1"/>
          </p:cNvPicPr>
          <p:nvPr/>
        </p:nvPicPr>
        <p:blipFill>
          <a:blip r:embed="rId3" cstate="print"/>
          <a:srcRect l="12094" t="17386" r="12094" b="16630"/>
          <a:stretch>
            <a:fillRect/>
          </a:stretch>
        </p:blipFill>
        <p:spPr bwMode="auto">
          <a:xfrm>
            <a:off x="592659" y="2332484"/>
            <a:ext cx="919261" cy="800075"/>
          </a:xfrm>
          <a:prstGeom prst="rect">
            <a:avLst/>
          </a:prstGeom>
          <a:noFill/>
        </p:spPr>
      </p:pic>
      <p:sp>
        <p:nvSpPr>
          <p:cNvPr id="3" name="Foliennummernplatzhalter 2"/>
          <p:cNvSpPr>
            <a:spLocks noGrp="1"/>
          </p:cNvSpPr>
          <p:nvPr>
            <p:ph type="sldNum" sz="quarter" idx="12"/>
          </p:nvPr>
        </p:nvSpPr>
        <p:spPr/>
        <p:txBody>
          <a:bodyPr/>
          <a:lstStyle/>
          <a:p>
            <a:fld id="{0AEC1FD1-BE3B-4FD2-82B6-892F291D3AE0}" type="slidenum">
              <a:rPr lang="de-DE" sz="800" smtClean="0">
                <a:latin typeface="Arial" pitchFamily="34" charset="0"/>
                <a:cs typeface="Arial" pitchFamily="34" charset="0"/>
              </a:rPr>
              <a:pPr/>
              <a:t>14</a:t>
            </a:fld>
            <a:endParaRPr lang="de-DE" sz="800" dirty="0">
              <a:latin typeface="Arial" pitchFamily="34" charset="0"/>
              <a:cs typeface="Arial" pitchFamily="34" charset="0"/>
            </a:endParaRPr>
          </a:p>
        </p:txBody>
      </p:sp>
      <p:sp>
        <p:nvSpPr>
          <p:cNvPr id="2" name="Datumsplatzhalter 1"/>
          <p:cNvSpPr>
            <a:spLocks noGrp="1"/>
          </p:cNvSpPr>
          <p:nvPr>
            <p:ph type="dt" sz="half" idx="10"/>
          </p:nvPr>
        </p:nvSpPr>
        <p:spPr/>
        <p:txBody>
          <a:bodyPr/>
          <a:lstStyle/>
          <a:p>
            <a:fld id="{4367307E-C63C-47CD-86FC-0CBDD5F4BE9B}" type="datetime1">
              <a:rPr lang="de-DE" sz="800" smtClean="0">
                <a:latin typeface="Arial" pitchFamily="34" charset="0"/>
                <a:cs typeface="Arial" pitchFamily="34" charset="0"/>
              </a:rPr>
              <a:pPr/>
              <a:t>23.11.2016</a:t>
            </a:fld>
            <a:endParaRPr lang="de-DE" sz="800" dirty="0">
              <a:latin typeface="Arial" pitchFamily="34" charset="0"/>
              <a:cs typeface="Arial" pitchFamily="34" charset="0"/>
            </a:endParaRPr>
          </a:p>
        </p:txBody>
      </p:sp>
      <p:sp>
        <p:nvSpPr>
          <p:cNvPr id="4" name="Fußzeilenplatzhalter 3"/>
          <p:cNvSpPr>
            <a:spLocks noGrp="1"/>
          </p:cNvSpPr>
          <p:nvPr>
            <p:ph type="ftr" sz="quarter" idx="11"/>
          </p:nvPr>
        </p:nvSpPr>
        <p:spPr/>
        <p:txBody>
          <a:bodyPr/>
          <a:lstStyle/>
          <a:p>
            <a:r>
              <a:rPr lang="de-CH" sz="800" dirty="0" smtClean="0">
                <a:latin typeface="Arial" pitchFamily="34" charset="0"/>
                <a:cs typeface="Arial" pitchFamily="34" charset="0"/>
              </a:rPr>
              <a:t>«JUGEND UND MEDIEN», NATIONALES PROGRAMM ZUR FÖRDERUNG VON MEDIENKOMPETENZEN</a:t>
            </a:r>
            <a:endParaRPr lang="de-DE" sz="800" dirty="0">
              <a:latin typeface="Arial" pitchFamily="34" charset="0"/>
              <a:cs typeface="Arial" pitchFamily="34" charset="0"/>
            </a:endParaRPr>
          </a:p>
        </p:txBody>
      </p:sp>
      <p:sp>
        <p:nvSpPr>
          <p:cNvPr id="7" name="Textplatzhalter 6"/>
          <p:cNvSpPr>
            <a:spLocks noGrp="1"/>
          </p:cNvSpPr>
          <p:nvPr>
            <p:ph type="body" sz="quarter" idx="13"/>
          </p:nvPr>
        </p:nvSpPr>
        <p:spPr>
          <a:xfrm>
            <a:off x="710407" y="352240"/>
            <a:ext cx="8642350" cy="800100"/>
          </a:xfrm>
        </p:spPr>
        <p:txBody>
          <a:bodyPr/>
          <a:lstStyle/>
          <a:p>
            <a:r>
              <a:rPr lang="de-CH" dirty="0" smtClean="0"/>
              <a:t>Information und </a:t>
            </a:r>
            <a:r>
              <a:rPr lang="de-CH" dirty="0" err="1" smtClean="0"/>
              <a:t>sensibilisierung</a:t>
            </a:r>
            <a:endParaRPr lang="de-CH" dirty="0" smtClean="0"/>
          </a:p>
          <a:p>
            <a:r>
              <a:rPr lang="de-CH" dirty="0" err="1">
                <a:solidFill>
                  <a:schemeClr val="bg1">
                    <a:lumMod val="50000"/>
                  </a:schemeClr>
                </a:solidFill>
              </a:rPr>
              <a:t>social</a:t>
            </a:r>
            <a:r>
              <a:rPr lang="de-CH" dirty="0">
                <a:solidFill>
                  <a:schemeClr val="bg1">
                    <a:lumMod val="50000"/>
                  </a:schemeClr>
                </a:solidFill>
              </a:rPr>
              <a:t> </a:t>
            </a:r>
            <a:r>
              <a:rPr lang="de-CH" dirty="0" smtClean="0">
                <a:solidFill>
                  <a:schemeClr val="bg1">
                    <a:lumMod val="50000"/>
                  </a:schemeClr>
                </a:solidFill>
              </a:rPr>
              <a:t>media</a:t>
            </a:r>
          </a:p>
          <a:p>
            <a:endParaRPr lang="de-CH" sz="2200" dirty="0" smtClean="0"/>
          </a:p>
        </p:txBody>
      </p:sp>
      <p:sp>
        <p:nvSpPr>
          <p:cNvPr id="9" name="Textplatzhalter 8"/>
          <p:cNvSpPr>
            <a:spLocks noGrp="1"/>
          </p:cNvSpPr>
          <p:nvPr>
            <p:ph type="body" sz="quarter" idx="15"/>
          </p:nvPr>
        </p:nvSpPr>
        <p:spPr>
          <a:xfrm>
            <a:off x="2084802" y="2268464"/>
            <a:ext cx="7273122" cy="4464495"/>
          </a:xfrm>
        </p:spPr>
        <p:txBody>
          <a:bodyPr>
            <a:normAutofit/>
          </a:bodyPr>
          <a:lstStyle/>
          <a:p>
            <a:r>
              <a:rPr lang="en-US" b="1" dirty="0" smtClean="0"/>
              <a:t>Twitter</a:t>
            </a:r>
            <a:endParaRPr lang="de-CH" dirty="0" smtClean="0"/>
          </a:p>
          <a:p>
            <a:pPr lvl="0"/>
            <a:r>
              <a:rPr lang="en-US" dirty="0" smtClean="0"/>
              <a:t>@</a:t>
            </a:r>
            <a:r>
              <a:rPr lang="en-US" dirty="0" err="1" smtClean="0"/>
              <a:t>JugendundMedien</a:t>
            </a:r>
            <a:r>
              <a:rPr lang="en-US" dirty="0" smtClean="0"/>
              <a:t>: </a:t>
            </a:r>
            <a:r>
              <a:rPr lang="en-US" dirty="0" smtClean="0"/>
              <a:t>1476 </a:t>
            </a:r>
            <a:r>
              <a:rPr lang="en-US" dirty="0" smtClean="0"/>
              <a:t>tweets, </a:t>
            </a:r>
            <a:r>
              <a:rPr lang="en-US" dirty="0" smtClean="0"/>
              <a:t>1392 </a:t>
            </a:r>
            <a:r>
              <a:rPr lang="en-US" dirty="0" smtClean="0"/>
              <a:t>follower</a:t>
            </a:r>
            <a:endParaRPr lang="de-CH" dirty="0" smtClean="0"/>
          </a:p>
          <a:p>
            <a:pPr lvl="0"/>
            <a:r>
              <a:rPr lang="en-US" dirty="0" smtClean="0"/>
              <a:t>@</a:t>
            </a:r>
            <a:r>
              <a:rPr lang="en-US" dirty="0" err="1" smtClean="0"/>
              <a:t>Jeunesetmedias</a:t>
            </a:r>
            <a:r>
              <a:rPr lang="en-US" dirty="0" smtClean="0"/>
              <a:t>: </a:t>
            </a:r>
            <a:r>
              <a:rPr lang="en-US" dirty="0" smtClean="0"/>
              <a:t>1327 </a:t>
            </a:r>
            <a:r>
              <a:rPr lang="en-US" dirty="0" smtClean="0"/>
              <a:t>tweets, </a:t>
            </a:r>
            <a:r>
              <a:rPr lang="en-US" dirty="0" smtClean="0"/>
              <a:t>566 </a:t>
            </a:r>
            <a:r>
              <a:rPr lang="en-US" dirty="0" smtClean="0"/>
              <a:t>follower</a:t>
            </a:r>
            <a:endParaRPr lang="de-CH" dirty="0" smtClean="0"/>
          </a:p>
          <a:p>
            <a:r>
              <a:rPr lang="en-US" dirty="0" smtClean="0"/>
              <a:t> </a:t>
            </a:r>
            <a:endParaRPr lang="de-CH" dirty="0" smtClean="0"/>
          </a:p>
          <a:p>
            <a:r>
              <a:rPr lang="en-US" b="1" dirty="0" err="1" smtClean="0"/>
              <a:t>Facebook</a:t>
            </a:r>
            <a:endParaRPr lang="de-CH" dirty="0" smtClean="0"/>
          </a:p>
          <a:p>
            <a:pPr lvl="0"/>
            <a:r>
              <a:rPr lang="de-CH" dirty="0" smtClean="0"/>
              <a:t>1385 </a:t>
            </a:r>
            <a:r>
              <a:rPr lang="de-CH" dirty="0" err="1" smtClean="0"/>
              <a:t>Likes</a:t>
            </a:r>
            <a:r>
              <a:rPr lang="de-CH" dirty="0" smtClean="0"/>
              <a:t> der Seite (Fans)</a:t>
            </a:r>
          </a:p>
          <a:p>
            <a:pPr lvl="0"/>
            <a:r>
              <a:rPr lang="de-CH" dirty="0" smtClean="0"/>
              <a:t>0-20 </a:t>
            </a:r>
            <a:r>
              <a:rPr lang="de-CH" dirty="0" err="1" smtClean="0"/>
              <a:t>Likes</a:t>
            </a:r>
            <a:r>
              <a:rPr lang="de-CH" dirty="0" smtClean="0"/>
              <a:t> pro </a:t>
            </a:r>
            <a:r>
              <a:rPr lang="de-CH" dirty="0" err="1" smtClean="0"/>
              <a:t>post</a:t>
            </a:r>
            <a:endParaRPr lang="de-CH" dirty="0" smtClean="0"/>
          </a:p>
          <a:p>
            <a:r>
              <a:rPr lang="de-CH" dirty="0" smtClean="0"/>
              <a:t> </a:t>
            </a:r>
          </a:p>
          <a:p>
            <a:r>
              <a:rPr lang="de-CH" b="1" dirty="0" smtClean="0"/>
              <a:t>Google plus</a:t>
            </a:r>
            <a:endParaRPr lang="de-CH" dirty="0" smtClean="0"/>
          </a:p>
          <a:p>
            <a:pPr lvl="0"/>
            <a:r>
              <a:rPr lang="de-CH" dirty="0" smtClean="0"/>
              <a:t>Followers / in Kreisen von Anderen: 81 DE, 11 FR</a:t>
            </a:r>
            <a:endParaRPr lang="de-CH" dirty="0"/>
          </a:p>
          <a:p>
            <a:pPr lvl="0"/>
            <a:r>
              <a:rPr lang="de-CH" dirty="0" smtClean="0"/>
              <a:t>Personen im eigenen Kreis: </a:t>
            </a:r>
            <a:r>
              <a:rPr lang="de-CH" dirty="0"/>
              <a:t>39 DE, 16 FR</a:t>
            </a:r>
          </a:p>
          <a:p>
            <a:pPr lvl="0"/>
            <a:r>
              <a:rPr lang="de-CH" dirty="0" smtClean="0"/>
              <a:t>Besuch: 62‘218 </a:t>
            </a:r>
            <a:r>
              <a:rPr lang="de-CH" dirty="0"/>
              <a:t>DE, </a:t>
            </a:r>
            <a:r>
              <a:rPr lang="de-CH" dirty="0" smtClean="0"/>
              <a:t>12‘050 </a:t>
            </a:r>
            <a:r>
              <a:rPr lang="de-CH" dirty="0"/>
              <a:t>FR</a:t>
            </a:r>
          </a:p>
          <a:p>
            <a:r>
              <a:rPr lang="de-CH" b="1" dirty="0" smtClean="0"/>
              <a:t> </a:t>
            </a:r>
            <a:endParaRPr lang="de-CH" dirty="0" smtClean="0"/>
          </a:p>
          <a:p>
            <a:r>
              <a:rPr lang="de-CH" b="1" dirty="0" err="1" smtClean="0"/>
              <a:t>Canal</a:t>
            </a:r>
            <a:r>
              <a:rPr lang="de-CH" b="1" dirty="0" smtClean="0"/>
              <a:t> </a:t>
            </a:r>
            <a:r>
              <a:rPr lang="de-CH" b="1" dirty="0" err="1" smtClean="0"/>
              <a:t>Youtube</a:t>
            </a:r>
            <a:endParaRPr lang="de-CH" dirty="0" smtClean="0"/>
          </a:p>
          <a:p>
            <a:pPr lvl="0"/>
            <a:r>
              <a:rPr lang="de-CH" dirty="0" smtClean="0"/>
              <a:t>115</a:t>
            </a:r>
            <a:r>
              <a:rPr lang="de-CH" dirty="0" smtClean="0"/>
              <a:t> </a:t>
            </a:r>
            <a:r>
              <a:rPr lang="de-CH" dirty="0" err="1" smtClean="0"/>
              <a:t>AbonnentInnen</a:t>
            </a:r>
            <a:r>
              <a:rPr lang="de-CH" dirty="0" smtClean="0"/>
              <a:t>, </a:t>
            </a:r>
            <a:r>
              <a:rPr lang="de-CH" dirty="0" smtClean="0"/>
              <a:t>95’838 </a:t>
            </a:r>
            <a:r>
              <a:rPr lang="de-CH" dirty="0" smtClean="0"/>
              <a:t>Besucher</a:t>
            </a:r>
          </a:p>
        </p:txBody>
      </p:sp>
      <p:pic>
        <p:nvPicPr>
          <p:cNvPr id="7174" name="Picture 6" descr="http://www.zdnet.de/wp-content/uploads/2013/03/facebook-logo-f-43.jpg"/>
          <p:cNvPicPr>
            <a:picLocks noChangeAspect="1" noChangeArrowheads="1"/>
          </p:cNvPicPr>
          <p:nvPr/>
        </p:nvPicPr>
        <p:blipFill>
          <a:blip r:embed="rId4" cstate="print"/>
          <a:srcRect l="27402" t="18898" r="27402" b="20157"/>
          <a:stretch>
            <a:fillRect/>
          </a:stretch>
        </p:blipFill>
        <p:spPr bwMode="auto">
          <a:xfrm>
            <a:off x="647824" y="3481157"/>
            <a:ext cx="794512" cy="803530"/>
          </a:xfrm>
          <a:prstGeom prst="rect">
            <a:avLst/>
          </a:prstGeom>
          <a:noFill/>
        </p:spPr>
      </p:pic>
      <p:pic>
        <p:nvPicPr>
          <p:cNvPr id="7176" name="Picture 8" descr="http://www.deutschland-monteurzimmer.de/gp/google-plus-icon.png"/>
          <p:cNvPicPr>
            <a:picLocks noChangeAspect="1" noChangeArrowheads="1"/>
          </p:cNvPicPr>
          <p:nvPr/>
        </p:nvPicPr>
        <p:blipFill>
          <a:blip r:embed="rId5" cstate="print"/>
          <a:srcRect/>
          <a:stretch>
            <a:fillRect/>
          </a:stretch>
        </p:blipFill>
        <p:spPr bwMode="auto">
          <a:xfrm>
            <a:off x="647824" y="4644727"/>
            <a:ext cx="864096" cy="864096"/>
          </a:xfrm>
          <a:prstGeom prst="rect">
            <a:avLst/>
          </a:prstGeom>
          <a:noFill/>
        </p:spPr>
      </p:pic>
      <p:sp>
        <p:nvSpPr>
          <p:cNvPr id="12" name="Textfeld 4"/>
          <p:cNvSpPr txBox="1"/>
          <p:nvPr/>
        </p:nvSpPr>
        <p:spPr>
          <a:xfrm>
            <a:off x="517133" y="1692399"/>
            <a:ext cx="9118366" cy="369332"/>
          </a:xfrm>
          <a:prstGeom prst="rect">
            <a:avLst/>
          </a:prstGeom>
          <a:noFill/>
        </p:spPr>
        <p:txBody>
          <a:bodyPr wrap="square" rtlCol="0">
            <a:spAutoFit/>
          </a:bodyPr>
          <a:lstStyle/>
          <a:p>
            <a:r>
              <a:rPr lang="de-CH" sz="1800" dirty="0" smtClean="0">
                <a:sym typeface="Wingdings" panose="05000000000000000000" pitchFamily="2" charset="2"/>
              </a:rPr>
              <a:t> </a:t>
            </a:r>
            <a:r>
              <a:rPr lang="de-CH" sz="1800" dirty="0" smtClean="0"/>
              <a:t>Weiterführung </a:t>
            </a:r>
            <a:r>
              <a:rPr lang="de-CH" sz="1800" dirty="0" err="1" smtClean="0"/>
              <a:t>Social</a:t>
            </a:r>
            <a:r>
              <a:rPr lang="de-CH" sz="1800" dirty="0" smtClean="0"/>
              <a:t> Media</a:t>
            </a:r>
          </a:p>
        </p:txBody>
      </p:sp>
    </p:spTree>
    <p:extLst>
      <p:ext uri="{BB962C8B-B14F-4D97-AF65-F5344CB8AC3E}">
        <p14:creationId xmlns:p14="http://schemas.microsoft.com/office/powerpoint/2010/main" val="3997553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0AEC1FD1-BE3B-4FD2-82B6-892F291D3AE0}" type="slidenum">
              <a:rPr lang="de-DE" sz="800" smtClean="0">
                <a:latin typeface="Arial" pitchFamily="34" charset="0"/>
                <a:cs typeface="Arial" pitchFamily="34" charset="0"/>
              </a:rPr>
              <a:pPr/>
              <a:t>15</a:t>
            </a:fld>
            <a:endParaRPr lang="de-DE" sz="800" dirty="0">
              <a:latin typeface="Arial" pitchFamily="34" charset="0"/>
              <a:cs typeface="Arial" pitchFamily="34" charset="0"/>
            </a:endParaRPr>
          </a:p>
        </p:txBody>
      </p:sp>
      <p:sp>
        <p:nvSpPr>
          <p:cNvPr id="3" name="Datumsplatzhalter 2"/>
          <p:cNvSpPr>
            <a:spLocks noGrp="1"/>
          </p:cNvSpPr>
          <p:nvPr>
            <p:ph type="dt" sz="half" idx="10"/>
          </p:nvPr>
        </p:nvSpPr>
        <p:spPr/>
        <p:txBody>
          <a:bodyPr/>
          <a:lstStyle/>
          <a:p>
            <a:fld id="{4367307E-C63C-47CD-86FC-0CBDD5F4BE9B}" type="datetime1">
              <a:rPr lang="de-DE" sz="800" smtClean="0">
                <a:latin typeface="Arial" pitchFamily="34" charset="0"/>
                <a:cs typeface="Arial" pitchFamily="34" charset="0"/>
              </a:rPr>
              <a:pPr/>
              <a:t>23.11.2016</a:t>
            </a:fld>
            <a:endParaRPr lang="de-DE" sz="800" dirty="0">
              <a:latin typeface="Arial" pitchFamily="34" charset="0"/>
              <a:cs typeface="Arial" pitchFamily="34" charset="0"/>
            </a:endParaRPr>
          </a:p>
        </p:txBody>
      </p:sp>
      <p:sp>
        <p:nvSpPr>
          <p:cNvPr id="5" name="Textplatzhalter 4"/>
          <p:cNvSpPr>
            <a:spLocks noGrp="1"/>
          </p:cNvSpPr>
          <p:nvPr>
            <p:ph type="body" sz="quarter" idx="13"/>
          </p:nvPr>
        </p:nvSpPr>
        <p:spPr>
          <a:xfrm>
            <a:off x="694402" y="316235"/>
            <a:ext cx="8642350" cy="800100"/>
          </a:xfrm>
        </p:spPr>
        <p:txBody>
          <a:bodyPr/>
          <a:lstStyle/>
          <a:p>
            <a:r>
              <a:rPr lang="fr-CH" dirty="0"/>
              <a:t>Information </a:t>
            </a:r>
            <a:r>
              <a:rPr lang="fr-CH" dirty="0" smtClean="0"/>
              <a:t>und </a:t>
            </a:r>
            <a:r>
              <a:rPr lang="fr-CH" dirty="0" err="1" smtClean="0"/>
              <a:t>sensibilisierung</a:t>
            </a:r>
            <a:endParaRPr lang="fr-CH" dirty="0"/>
          </a:p>
          <a:p>
            <a:r>
              <a:rPr lang="fr-CH" dirty="0" err="1" smtClean="0">
                <a:solidFill>
                  <a:schemeClr val="bg1">
                    <a:lumMod val="50000"/>
                  </a:schemeClr>
                </a:solidFill>
              </a:rPr>
              <a:t>BroSchüre</a:t>
            </a:r>
            <a:r>
              <a:rPr lang="fr-CH" dirty="0" smtClean="0">
                <a:solidFill>
                  <a:schemeClr val="bg1">
                    <a:lumMod val="50000"/>
                  </a:schemeClr>
                </a:solidFill>
              </a:rPr>
              <a:t> </a:t>
            </a:r>
            <a:r>
              <a:rPr lang="de-CH" b="0" dirty="0"/>
              <a:t>	</a:t>
            </a:r>
          </a:p>
          <a:p>
            <a:endParaRPr lang="de-CH" dirty="0"/>
          </a:p>
        </p:txBody>
      </p:sp>
      <p:sp>
        <p:nvSpPr>
          <p:cNvPr id="8" name="Textfeld 7"/>
          <p:cNvSpPr txBox="1"/>
          <p:nvPr/>
        </p:nvSpPr>
        <p:spPr>
          <a:xfrm>
            <a:off x="694402" y="2340471"/>
            <a:ext cx="6988022" cy="369332"/>
          </a:xfrm>
          <a:prstGeom prst="rect">
            <a:avLst/>
          </a:prstGeom>
          <a:solidFill>
            <a:schemeClr val="bg1">
              <a:lumMod val="85000"/>
            </a:schemeClr>
          </a:solidFill>
        </p:spPr>
        <p:txBody>
          <a:bodyPr wrap="square" rtlCol="0">
            <a:spAutoFit/>
          </a:bodyPr>
          <a:lstStyle/>
          <a:p>
            <a:r>
              <a:rPr lang="de-CH" sz="1800" b="1" dirty="0" smtClean="0"/>
              <a:t>Medienkompetenz</a:t>
            </a:r>
            <a:endParaRPr lang="de-CH" sz="1800" b="1" dirty="0"/>
          </a:p>
        </p:txBody>
      </p:sp>
      <p:sp>
        <p:nvSpPr>
          <p:cNvPr id="15" name="Textfeld 14"/>
          <p:cNvSpPr txBox="1"/>
          <p:nvPr/>
        </p:nvSpPr>
        <p:spPr>
          <a:xfrm>
            <a:off x="692731" y="2700511"/>
            <a:ext cx="6989705" cy="646331"/>
          </a:xfrm>
          <a:prstGeom prst="rect">
            <a:avLst/>
          </a:prstGeom>
          <a:solidFill>
            <a:schemeClr val="accent1">
              <a:lumMod val="40000"/>
              <a:lumOff val="60000"/>
            </a:schemeClr>
          </a:solidFill>
        </p:spPr>
        <p:txBody>
          <a:bodyPr wrap="square" rtlCol="0">
            <a:spAutoFit/>
          </a:bodyPr>
          <a:lstStyle/>
          <a:p>
            <a:r>
              <a:rPr lang="de-CH" sz="1800" dirty="0" smtClean="0"/>
              <a:t>226’000</a:t>
            </a:r>
            <a:r>
              <a:rPr lang="de-CH" sz="1800" dirty="0" smtClean="0">
                <a:solidFill>
                  <a:srgbClr val="FF0000"/>
                </a:solidFill>
              </a:rPr>
              <a:t> </a:t>
            </a:r>
            <a:r>
              <a:rPr lang="de-CH" sz="1800" dirty="0" smtClean="0"/>
              <a:t>(170’000 d, 47’000 f, 9’000 i)</a:t>
            </a:r>
            <a:r>
              <a:rPr lang="de-CH" sz="1800" dirty="0" smtClean="0">
                <a:solidFill>
                  <a:srgbClr val="FF0000"/>
                </a:solidFill>
              </a:rPr>
              <a:t> </a:t>
            </a:r>
            <a:r>
              <a:rPr lang="de-CH" sz="1800" dirty="0" smtClean="0"/>
              <a:t>seit Feb. 2013  </a:t>
            </a:r>
          </a:p>
          <a:p>
            <a:r>
              <a:rPr lang="de-CH" sz="1800" i="1" dirty="0" smtClean="0">
                <a:solidFill>
                  <a:schemeClr val="bg1">
                    <a:lumMod val="50000"/>
                  </a:schemeClr>
                </a:solidFill>
              </a:rPr>
              <a:t>Ed.: ZHAW &amp; OFAS</a:t>
            </a:r>
            <a:endParaRPr lang="de-CH" sz="1800" i="1" dirty="0"/>
          </a:p>
        </p:txBody>
      </p:sp>
      <p:sp>
        <p:nvSpPr>
          <p:cNvPr id="16" name="Textfeld 15"/>
          <p:cNvSpPr txBox="1"/>
          <p:nvPr/>
        </p:nvSpPr>
        <p:spPr>
          <a:xfrm>
            <a:off x="8145800" y="2340725"/>
            <a:ext cx="1224136" cy="369332"/>
          </a:xfrm>
          <a:prstGeom prst="rect">
            <a:avLst/>
          </a:prstGeom>
          <a:solidFill>
            <a:schemeClr val="bg1">
              <a:lumMod val="85000"/>
            </a:schemeClr>
          </a:solidFill>
        </p:spPr>
        <p:txBody>
          <a:bodyPr wrap="square" rtlCol="0">
            <a:spAutoFit/>
          </a:bodyPr>
          <a:lstStyle/>
          <a:p>
            <a:r>
              <a:rPr lang="de-CH" sz="1800" dirty="0" smtClean="0"/>
              <a:t>Familie</a:t>
            </a:r>
            <a:endParaRPr lang="de-CH" sz="1800" dirty="0"/>
          </a:p>
        </p:txBody>
      </p:sp>
      <p:sp>
        <p:nvSpPr>
          <p:cNvPr id="18" name="Textfeld 17"/>
          <p:cNvSpPr txBox="1"/>
          <p:nvPr/>
        </p:nvSpPr>
        <p:spPr>
          <a:xfrm>
            <a:off x="8145800" y="3492599"/>
            <a:ext cx="1224136" cy="369332"/>
          </a:xfrm>
          <a:prstGeom prst="rect">
            <a:avLst/>
          </a:prstGeom>
          <a:solidFill>
            <a:schemeClr val="bg1">
              <a:lumMod val="85000"/>
            </a:schemeClr>
          </a:solidFill>
        </p:spPr>
        <p:txBody>
          <a:bodyPr wrap="square" rtlCol="0">
            <a:spAutoFit/>
          </a:bodyPr>
          <a:lstStyle/>
          <a:p>
            <a:r>
              <a:rPr lang="de-CH" sz="1800" dirty="0" smtClean="0"/>
              <a:t>Familie</a:t>
            </a:r>
            <a:endParaRPr lang="de-CH" sz="1800" dirty="0"/>
          </a:p>
        </p:txBody>
      </p:sp>
      <p:sp>
        <p:nvSpPr>
          <p:cNvPr id="19" name="Textfeld 18"/>
          <p:cNvSpPr txBox="1"/>
          <p:nvPr/>
        </p:nvSpPr>
        <p:spPr>
          <a:xfrm>
            <a:off x="8145800" y="4635435"/>
            <a:ext cx="1224136" cy="369332"/>
          </a:xfrm>
          <a:prstGeom prst="rect">
            <a:avLst/>
          </a:prstGeom>
          <a:solidFill>
            <a:schemeClr val="bg1">
              <a:lumMod val="85000"/>
            </a:schemeClr>
          </a:solidFill>
        </p:spPr>
        <p:txBody>
          <a:bodyPr wrap="square" rtlCol="0">
            <a:spAutoFit/>
          </a:bodyPr>
          <a:lstStyle/>
          <a:p>
            <a:r>
              <a:rPr lang="de-CH" sz="1800" dirty="0" smtClean="0"/>
              <a:t>Schule</a:t>
            </a:r>
            <a:endParaRPr lang="de-CH" sz="1800" dirty="0"/>
          </a:p>
        </p:txBody>
      </p:sp>
      <p:sp>
        <p:nvSpPr>
          <p:cNvPr id="20" name="Textfeld 19"/>
          <p:cNvSpPr txBox="1"/>
          <p:nvPr/>
        </p:nvSpPr>
        <p:spPr>
          <a:xfrm>
            <a:off x="8145800" y="5796855"/>
            <a:ext cx="1224136" cy="369332"/>
          </a:xfrm>
          <a:prstGeom prst="rect">
            <a:avLst/>
          </a:prstGeom>
          <a:solidFill>
            <a:schemeClr val="bg1">
              <a:lumMod val="85000"/>
            </a:schemeClr>
          </a:solidFill>
        </p:spPr>
        <p:txBody>
          <a:bodyPr wrap="square" rtlCol="0">
            <a:spAutoFit/>
          </a:bodyPr>
          <a:lstStyle/>
          <a:p>
            <a:r>
              <a:rPr lang="de-CH" sz="1800" dirty="0" smtClean="0"/>
              <a:t>Heime</a:t>
            </a:r>
            <a:endParaRPr lang="de-CH" sz="1800" dirty="0"/>
          </a:p>
        </p:txBody>
      </p:sp>
      <p:sp>
        <p:nvSpPr>
          <p:cNvPr id="25" name="Textfeld 24"/>
          <p:cNvSpPr txBox="1"/>
          <p:nvPr/>
        </p:nvSpPr>
        <p:spPr>
          <a:xfrm>
            <a:off x="713719" y="4635435"/>
            <a:ext cx="6976720" cy="369332"/>
          </a:xfrm>
          <a:prstGeom prst="rect">
            <a:avLst/>
          </a:prstGeom>
          <a:solidFill>
            <a:schemeClr val="bg1">
              <a:lumMod val="85000"/>
            </a:schemeClr>
          </a:solidFill>
        </p:spPr>
        <p:txBody>
          <a:bodyPr wrap="square" rtlCol="0">
            <a:spAutoFit/>
          </a:bodyPr>
          <a:lstStyle/>
          <a:p>
            <a:r>
              <a:rPr lang="de-CH" sz="1800" b="1" dirty="0" smtClean="0"/>
              <a:t>Medienkompetenz im Schulalltag</a:t>
            </a:r>
            <a:endParaRPr lang="de-CH" sz="1800" b="1" i="1" dirty="0">
              <a:solidFill>
                <a:srgbClr val="FF0000"/>
              </a:solidFill>
            </a:endParaRPr>
          </a:p>
        </p:txBody>
      </p:sp>
      <p:sp>
        <p:nvSpPr>
          <p:cNvPr id="26" name="Textfeld 25"/>
          <p:cNvSpPr txBox="1"/>
          <p:nvPr/>
        </p:nvSpPr>
        <p:spPr>
          <a:xfrm>
            <a:off x="713719" y="5006508"/>
            <a:ext cx="6990889" cy="646331"/>
          </a:xfrm>
          <a:prstGeom prst="rect">
            <a:avLst/>
          </a:prstGeom>
          <a:solidFill>
            <a:schemeClr val="accent1">
              <a:lumMod val="40000"/>
              <a:lumOff val="60000"/>
            </a:schemeClr>
          </a:solidFill>
        </p:spPr>
        <p:txBody>
          <a:bodyPr wrap="square" rtlCol="0">
            <a:spAutoFit/>
          </a:bodyPr>
          <a:lstStyle/>
          <a:p>
            <a:r>
              <a:rPr lang="de-CH" sz="1800" dirty="0" smtClean="0"/>
              <a:t>40’000 d, 10’000 f seit Sept. 2014; 2’000 i seit Nov. 2014  </a:t>
            </a:r>
          </a:p>
          <a:p>
            <a:r>
              <a:rPr lang="de-CH" sz="1800" i="1" dirty="0" smtClean="0">
                <a:solidFill>
                  <a:schemeClr val="bg1">
                    <a:lumMod val="50000"/>
                  </a:schemeClr>
                </a:solidFill>
              </a:rPr>
              <a:t>Autor: </a:t>
            </a:r>
            <a:r>
              <a:rPr lang="de-CH" sz="1800" i="1" dirty="0" err="1" smtClean="0">
                <a:solidFill>
                  <a:schemeClr val="bg1">
                    <a:lumMod val="50000"/>
                  </a:schemeClr>
                </a:solidFill>
              </a:rPr>
              <a:t>imedias</a:t>
            </a:r>
            <a:r>
              <a:rPr lang="de-CH" sz="1800" i="1" dirty="0" smtClean="0">
                <a:solidFill>
                  <a:schemeClr val="bg1">
                    <a:lumMod val="50000"/>
                  </a:schemeClr>
                </a:solidFill>
              </a:rPr>
              <a:t> (FHNW)     </a:t>
            </a:r>
            <a:r>
              <a:rPr lang="de-CH" sz="1800" i="1" dirty="0" smtClean="0"/>
              <a:t>		</a:t>
            </a:r>
            <a:endParaRPr lang="de-CH" sz="1800" b="1" dirty="0">
              <a:solidFill>
                <a:srgbClr val="FF0000"/>
              </a:solidFill>
            </a:endParaRPr>
          </a:p>
        </p:txBody>
      </p:sp>
      <p:sp>
        <p:nvSpPr>
          <p:cNvPr id="27" name="Textfeld 26"/>
          <p:cNvSpPr txBox="1"/>
          <p:nvPr/>
        </p:nvSpPr>
        <p:spPr>
          <a:xfrm>
            <a:off x="691555" y="3492599"/>
            <a:ext cx="6990889" cy="369332"/>
          </a:xfrm>
          <a:prstGeom prst="rect">
            <a:avLst/>
          </a:prstGeom>
          <a:solidFill>
            <a:schemeClr val="bg1">
              <a:lumMod val="85000"/>
            </a:schemeClr>
          </a:solidFill>
        </p:spPr>
        <p:txBody>
          <a:bodyPr wrap="square" rtlCol="0">
            <a:spAutoFit/>
          </a:bodyPr>
          <a:lstStyle/>
          <a:p>
            <a:r>
              <a:rPr lang="de-CH" sz="1800" b="1" dirty="0" smtClean="0"/>
              <a:t>Flyer «Goldene Regeln»</a:t>
            </a:r>
            <a:endParaRPr lang="de-CH" sz="1800" b="1" i="1" dirty="0"/>
          </a:p>
        </p:txBody>
      </p:sp>
      <p:sp>
        <p:nvSpPr>
          <p:cNvPr id="28" name="Textfeld 27"/>
          <p:cNvSpPr txBox="1"/>
          <p:nvPr/>
        </p:nvSpPr>
        <p:spPr>
          <a:xfrm>
            <a:off x="691555" y="3877253"/>
            <a:ext cx="6968566" cy="646331"/>
          </a:xfrm>
          <a:prstGeom prst="rect">
            <a:avLst/>
          </a:prstGeom>
          <a:solidFill>
            <a:schemeClr val="accent1">
              <a:lumMod val="40000"/>
              <a:lumOff val="60000"/>
            </a:schemeClr>
          </a:solidFill>
        </p:spPr>
        <p:txBody>
          <a:bodyPr wrap="square" rtlCol="0">
            <a:spAutoFit/>
          </a:bodyPr>
          <a:lstStyle/>
          <a:p>
            <a:r>
              <a:rPr lang="de-CH" sz="1800" dirty="0" smtClean="0"/>
              <a:t>390’000 seit Feb. 2013 </a:t>
            </a:r>
          </a:p>
          <a:p>
            <a:r>
              <a:rPr lang="de-CH" sz="1800" dirty="0" smtClean="0"/>
              <a:t>(200’000 d, 65’000 f, 25’000 i, 100’000 andere Sprache)</a:t>
            </a:r>
            <a:endParaRPr lang="de-CH" sz="1800" dirty="0"/>
          </a:p>
        </p:txBody>
      </p:sp>
      <p:sp>
        <p:nvSpPr>
          <p:cNvPr id="29" name="Textfeld 28"/>
          <p:cNvSpPr txBox="1"/>
          <p:nvPr/>
        </p:nvSpPr>
        <p:spPr>
          <a:xfrm>
            <a:off x="713719" y="5796855"/>
            <a:ext cx="6990889" cy="646331"/>
          </a:xfrm>
          <a:prstGeom prst="rect">
            <a:avLst/>
          </a:prstGeom>
          <a:solidFill>
            <a:schemeClr val="bg1">
              <a:lumMod val="85000"/>
            </a:schemeClr>
          </a:solidFill>
        </p:spPr>
        <p:txBody>
          <a:bodyPr wrap="square" rtlCol="0">
            <a:spAutoFit/>
          </a:bodyPr>
          <a:lstStyle/>
          <a:p>
            <a:r>
              <a:rPr lang="de-CH" sz="1800" b="1" dirty="0" smtClean="0"/>
              <a:t>Förderung von Medienkompetenzen in Institutionen </a:t>
            </a:r>
            <a:r>
              <a:rPr lang="de-CH" sz="1800" dirty="0" smtClean="0"/>
              <a:t>für Kinder und Jugendlichen mit spezifischen Bedürfnissen</a:t>
            </a:r>
            <a:endParaRPr lang="de-CH" sz="1800" dirty="0"/>
          </a:p>
        </p:txBody>
      </p:sp>
      <p:sp>
        <p:nvSpPr>
          <p:cNvPr id="30" name="Textfeld 29"/>
          <p:cNvSpPr txBox="1"/>
          <p:nvPr/>
        </p:nvSpPr>
        <p:spPr>
          <a:xfrm>
            <a:off x="713719" y="6444927"/>
            <a:ext cx="6990889" cy="646331"/>
          </a:xfrm>
          <a:prstGeom prst="rect">
            <a:avLst/>
          </a:prstGeom>
          <a:solidFill>
            <a:schemeClr val="accent1">
              <a:lumMod val="40000"/>
              <a:lumOff val="60000"/>
            </a:schemeClr>
          </a:solidFill>
        </p:spPr>
        <p:txBody>
          <a:bodyPr wrap="square" rtlCol="0">
            <a:spAutoFit/>
          </a:bodyPr>
          <a:lstStyle/>
          <a:p>
            <a:r>
              <a:rPr lang="de-CH" sz="1800" dirty="0" smtClean="0"/>
              <a:t>7’000 d / 600 f seit Juni 2015, 150 i seit Sept. 2015  </a:t>
            </a:r>
          </a:p>
          <a:p>
            <a:r>
              <a:rPr lang="de-CH" sz="1800" i="1" dirty="0" smtClean="0">
                <a:solidFill>
                  <a:schemeClr val="bg1">
                    <a:lumMod val="50000"/>
                  </a:schemeClr>
                </a:solidFill>
              </a:rPr>
              <a:t>Ed.: </a:t>
            </a:r>
            <a:r>
              <a:rPr lang="de-CH" sz="1800" i="1" dirty="0" err="1" smtClean="0">
                <a:solidFill>
                  <a:schemeClr val="bg1">
                    <a:lumMod val="50000"/>
                  </a:schemeClr>
                </a:solidFill>
              </a:rPr>
              <a:t>Curaviva</a:t>
            </a:r>
            <a:r>
              <a:rPr lang="de-CH" sz="1800" i="1" dirty="0" smtClean="0">
                <a:solidFill>
                  <a:schemeClr val="bg1">
                    <a:lumMod val="50000"/>
                  </a:schemeClr>
                </a:solidFill>
              </a:rPr>
              <a:t> Schweiz, BFF Bern, BSV</a:t>
            </a:r>
            <a:endParaRPr lang="de-CH" sz="1800" i="1" dirty="0">
              <a:solidFill>
                <a:schemeClr val="bg1">
                  <a:lumMod val="50000"/>
                </a:schemeClr>
              </a:solidFill>
            </a:endParaRPr>
          </a:p>
        </p:txBody>
      </p:sp>
      <p:sp>
        <p:nvSpPr>
          <p:cNvPr id="4" name="Textfeld 3"/>
          <p:cNvSpPr txBox="1"/>
          <p:nvPr/>
        </p:nvSpPr>
        <p:spPr>
          <a:xfrm>
            <a:off x="691555" y="1737213"/>
            <a:ext cx="7013053" cy="384721"/>
          </a:xfrm>
          <a:prstGeom prst="rect">
            <a:avLst/>
          </a:prstGeom>
          <a:noFill/>
        </p:spPr>
        <p:txBody>
          <a:bodyPr wrap="square" rtlCol="0">
            <a:spAutoFit/>
          </a:bodyPr>
          <a:lstStyle/>
          <a:p>
            <a:r>
              <a:rPr lang="de-CH" sz="1900" dirty="0" smtClean="0">
                <a:sym typeface="Wingdings" panose="05000000000000000000" pitchFamily="2" charset="2"/>
              </a:rPr>
              <a:t> Verteilung und Aktualisierung der Broschüre</a:t>
            </a:r>
            <a:endParaRPr lang="de-CH" sz="1900" dirty="0"/>
          </a:p>
        </p:txBody>
      </p:sp>
      <p:sp>
        <p:nvSpPr>
          <p:cNvPr id="22" name="Textfeld 21"/>
          <p:cNvSpPr txBox="1"/>
          <p:nvPr/>
        </p:nvSpPr>
        <p:spPr>
          <a:xfrm>
            <a:off x="6912520" y="4169708"/>
            <a:ext cx="2484350" cy="338554"/>
          </a:xfrm>
          <a:prstGeom prst="rect">
            <a:avLst/>
          </a:prstGeom>
          <a:solidFill>
            <a:schemeClr val="accent1">
              <a:lumMod val="40000"/>
              <a:lumOff val="60000"/>
            </a:schemeClr>
          </a:solidFill>
        </p:spPr>
        <p:txBody>
          <a:bodyPr wrap="square" rtlCol="0">
            <a:spAutoFit/>
          </a:bodyPr>
          <a:lstStyle/>
          <a:p>
            <a:r>
              <a:rPr lang="de-CH" sz="1600" i="1" dirty="0" smtClean="0">
                <a:solidFill>
                  <a:srgbClr val="FF0000"/>
                </a:solidFill>
              </a:rPr>
              <a:t>Aktualisierung </a:t>
            </a:r>
            <a:r>
              <a:rPr lang="de-CH" sz="1600" i="1" dirty="0">
                <a:solidFill>
                  <a:srgbClr val="FF0000"/>
                </a:solidFill>
              </a:rPr>
              <a:t>2015/2016</a:t>
            </a:r>
            <a:endParaRPr lang="de-CH" sz="1600" dirty="0"/>
          </a:p>
        </p:txBody>
      </p:sp>
      <p:sp>
        <p:nvSpPr>
          <p:cNvPr id="23" name="Textfeld 22"/>
          <p:cNvSpPr txBox="1"/>
          <p:nvPr/>
        </p:nvSpPr>
        <p:spPr>
          <a:xfrm>
            <a:off x="6926664" y="3002110"/>
            <a:ext cx="2475874" cy="338554"/>
          </a:xfrm>
          <a:prstGeom prst="rect">
            <a:avLst/>
          </a:prstGeom>
          <a:solidFill>
            <a:schemeClr val="accent1">
              <a:lumMod val="40000"/>
              <a:lumOff val="60000"/>
            </a:schemeClr>
          </a:solidFill>
        </p:spPr>
        <p:txBody>
          <a:bodyPr wrap="square" rtlCol="0">
            <a:spAutoFit/>
          </a:bodyPr>
          <a:lstStyle/>
          <a:p>
            <a:r>
              <a:rPr lang="de-CH" sz="1600" i="1" dirty="0" smtClean="0">
                <a:solidFill>
                  <a:srgbClr val="FF0000"/>
                </a:solidFill>
              </a:rPr>
              <a:t>Aktualisierung </a:t>
            </a:r>
            <a:r>
              <a:rPr lang="de-CH" sz="1600" i="1" dirty="0">
                <a:solidFill>
                  <a:srgbClr val="FF0000"/>
                </a:solidFill>
              </a:rPr>
              <a:t>2015/2016</a:t>
            </a:r>
            <a:endParaRPr lang="de-CH" sz="1600" i="1" dirty="0"/>
          </a:p>
        </p:txBody>
      </p:sp>
      <p:sp>
        <p:nvSpPr>
          <p:cNvPr id="24" name="Textfeld 23"/>
          <p:cNvSpPr txBox="1"/>
          <p:nvPr/>
        </p:nvSpPr>
        <p:spPr>
          <a:xfrm>
            <a:off x="6912520" y="5314285"/>
            <a:ext cx="2504163" cy="338554"/>
          </a:xfrm>
          <a:prstGeom prst="rect">
            <a:avLst/>
          </a:prstGeom>
          <a:solidFill>
            <a:schemeClr val="accent1">
              <a:lumMod val="40000"/>
              <a:lumOff val="60000"/>
            </a:schemeClr>
          </a:solidFill>
        </p:spPr>
        <p:txBody>
          <a:bodyPr wrap="square" rtlCol="0">
            <a:spAutoFit/>
          </a:bodyPr>
          <a:lstStyle/>
          <a:p>
            <a:r>
              <a:rPr lang="de-CH" sz="1600" i="1" dirty="0" smtClean="0">
                <a:solidFill>
                  <a:srgbClr val="FF0000"/>
                </a:solidFill>
              </a:rPr>
              <a:t>Aktualisierung im Gange</a:t>
            </a:r>
            <a:endParaRPr lang="de-CH" sz="1600" i="1" dirty="0">
              <a:solidFill>
                <a:srgbClr val="FF0000"/>
              </a:solidFill>
            </a:endParaRPr>
          </a:p>
        </p:txBody>
      </p:sp>
    </p:spTree>
    <p:extLst>
      <p:ext uri="{BB962C8B-B14F-4D97-AF65-F5344CB8AC3E}">
        <p14:creationId xmlns:p14="http://schemas.microsoft.com/office/powerpoint/2010/main" val="93176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367307E-C63C-47CD-86FC-0CBDD5F4BE9B}" type="datetime1">
              <a:rPr lang="de-DE" sz="800" smtClean="0">
                <a:latin typeface="Arial" pitchFamily="34" charset="0"/>
                <a:cs typeface="Arial" pitchFamily="34" charset="0"/>
              </a:rPr>
              <a:pPr/>
              <a:t>23.11.2016</a:t>
            </a:fld>
            <a:endParaRPr lang="de-DE" sz="800" dirty="0">
              <a:latin typeface="Arial" pitchFamily="34" charset="0"/>
              <a:cs typeface="Arial" pitchFamily="34" charset="0"/>
            </a:endParaRPr>
          </a:p>
        </p:txBody>
      </p:sp>
      <p:sp>
        <p:nvSpPr>
          <p:cNvPr id="3" name="Espace réservé du numéro de diapositive 2"/>
          <p:cNvSpPr>
            <a:spLocks noGrp="1"/>
          </p:cNvSpPr>
          <p:nvPr>
            <p:ph type="sldNum" sz="quarter" idx="12"/>
          </p:nvPr>
        </p:nvSpPr>
        <p:spPr/>
        <p:txBody>
          <a:bodyPr/>
          <a:lstStyle/>
          <a:p>
            <a:fld id="{0AEC1FD1-BE3B-4FD2-82B6-892F291D3AE0}" type="slidenum">
              <a:rPr lang="de-DE" sz="800" smtClean="0">
                <a:latin typeface="Arial" pitchFamily="34" charset="0"/>
                <a:cs typeface="Arial" pitchFamily="34" charset="0"/>
              </a:rPr>
              <a:pPr/>
              <a:t>16</a:t>
            </a:fld>
            <a:endParaRPr lang="de-DE" sz="800" dirty="0">
              <a:latin typeface="Arial" pitchFamily="34" charset="0"/>
              <a:cs typeface="Arial" pitchFamily="34" charset="0"/>
            </a:endParaRPr>
          </a:p>
        </p:txBody>
      </p:sp>
      <p:sp>
        <p:nvSpPr>
          <p:cNvPr id="4" name="Espace réservé du pied de page 3"/>
          <p:cNvSpPr>
            <a:spLocks noGrp="1"/>
          </p:cNvSpPr>
          <p:nvPr>
            <p:ph type="ftr" sz="quarter" idx="11"/>
          </p:nvPr>
        </p:nvSpPr>
        <p:spPr/>
        <p:txBody>
          <a:bodyPr/>
          <a:lstStyle/>
          <a:p>
            <a:r>
              <a:rPr lang="de-CH" sz="800" smtClean="0">
                <a:latin typeface="Arial" pitchFamily="34" charset="0"/>
                <a:cs typeface="Arial" pitchFamily="34" charset="0"/>
              </a:rPr>
              <a:t>«JUGEND UND MEDIEN», EIN PROJEKT DES BUNDESAMTES FÜR SOZIALVERSICHERUNGEN </a:t>
            </a:r>
            <a:endParaRPr lang="de-DE" sz="800" dirty="0">
              <a:latin typeface="Arial" pitchFamily="34" charset="0"/>
              <a:cs typeface="Arial" pitchFamily="34" charset="0"/>
            </a:endParaRPr>
          </a:p>
        </p:txBody>
      </p:sp>
      <p:sp>
        <p:nvSpPr>
          <p:cNvPr id="10" name="Espace réservé du texte 9"/>
          <p:cNvSpPr>
            <a:spLocks noGrp="1"/>
          </p:cNvSpPr>
          <p:nvPr>
            <p:ph type="body" sz="quarter" idx="13"/>
          </p:nvPr>
        </p:nvSpPr>
        <p:spPr>
          <a:xfrm>
            <a:off x="694402" y="396255"/>
            <a:ext cx="8642350" cy="800100"/>
          </a:xfrm>
        </p:spPr>
        <p:txBody>
          <a:bodyPr/>
          <a:lstStyle/>
          <a:p>
            <a:r>
              <a:rPr lang="fr-CH" dirty="0" smtClean="0"/>
              <a:t>Information und </a:t>
            </a:r>
            <a:r>
              <a:rPr lang="fr-CH" dirty="0" err="1" smtClean="0"/>
              <a:t>sensibilisierung</a:t>
            </a:r>
            <a:endParaRPr lang="fr-CH" dirty="0" smtClean="0"/>
          </a:p>
          <a:p>
            <a:r>
              <a:rPr lang="fr-CH" dirty="0" err="1" smtClean="0">
                <a:solidFill>
                  <a:schemeClr val="bg1">
                    <a:lumMod val="50000"/>
                  </a:schemeClr>
                </a:solidFill>
              </a:rPr>
              <a:t>Videoclips</a:t>
            </a:r>
            <a:r>
              <a:rPr lang="fr-CH" dirty="0" smtClean="0">
                <a:solidFill>
                  <a:schemeClr val="bg1">
                    <a:lumMod val="50000"/>
                  </a:schemeClr>
                </a:solidFill>
              </a:rPr>
              <a:t> für </a:t>
            </a:r>
            <a:r>
              <a:rPr lang="fr-CH" dirty="0" err="1" smtClean="0">
                <a:solidFill>
                  <a:schemeClr val="bg1">
                    <a:lumMod val="50000"/>
                  </a:schemeClr>
                </a:solidFill>
              </a:rPr>
              <a:t>eltern</a:t>
            </a:r>
            <a:endParaRPr lang="en-US" dirty="0">
              <a:solidFill>
                <a:schemeClr val="bg1">
                  <a:lumMod val="50000"/>
                </a:schemeClr>
              </a:solidFill>
            </a:endParaRPr>
          </a:p>
        </p:txBody>
      </p:sp>
      <p:sp>
        <p:nvSpPr>
          <p:cNvPr id="11" name="Espace réservé du contenu 10"/>
          <p:cNvSpPr>
            <a:spLocks noGrp="1"/>
          </p:cNvSpPr>
          <p:nvPr>
            <p:ph sz="quarter" idx="15"/>
          </p:nvPr>
        </p:nvSpPr>
        <p:spPr>
          <a:xfrm>
            <a:off x="548356" y="1728191"/>
            <a:ext cx="8816188" cy="375388"/>
          </a:xfrm>
        </p:spPr>
        <p:txBody>
          <a:bodyPr/>
          <a:lstStyle/>
          <a:p>
            <a:pPr marL="144834" indent="0">
              <a:buNone/>
            </a:pPr>
            <a:r>
              <a:rPr lang="fr-CH" dirty="0" smtClean="0">
                <a:sym typeface="Wingdings" panose="05000000000000000000" pitchFamily="2" charset="2"/>
              </a:rPr>
              <a:t> </a:t>
            </a:r>
            <a:r>
              <a:rPr lang="fr-CH" dirty="0" err="1" smtClean="0"/>
              <a:t>Produktion</a:t>
            </a:r>
            <a:r>
              <a:rPr lang="fr-CH" dirty="0" smtClean="0"/>
              <a:t> von </a:t>
            </a:r>
            <a:r>
              <a:rPr lang="fr-CH" dirty="0" err="1" smtClean="0"/>
              <a:t>Videoclips</a:t>
            </a:r>
            <a:r>
              <a:rPr lang="fr-CH" dirty="0" smtClean="0"/>
              <a:t> für </a:t>
            </a:r>
            <a:r>
              <a:rPr lang="fr-CH" dirty="0" err="1" smtClean="0"/>
              <a:t>Eltern</a:t>
            </a:r>
            <a:r>
              <a:rPr lang="fr-CH" dirty="0" smtClean="0"/>
              <a:t>: </a:t>
            </a:r>
            <a:r>
              <a:rPr lang="fr-CH" dirty="0" err="1" smtClean="0"/>
              <a:t>Publikation</a:t>
            </a:r>
            <a:r>
              <a:rPr lang="fr-CH" dirty="0" smtClean="0"/>
              <a:t> </a:t>
            </a:r>
            <a:r>
              <a:rPr lang="fr-CH" dirty="0" err="1" smtClean="0"/>
              <a:t>im</a:t>
            </a:r>
            <a:r>
              <a:rPr lang="fr-CH" dirty="0" smtClean="0"/>
              <a:t> </a:t>
            </a:r>
            <a:r>
              <a:rPr lang="fr-CH" dirty="0" err="1" smtClean="0"/>
              <a:t>Frühling</a:t>
            </a:r>
            <a:r>
              <a:rPr lang="fr-CH" dirty="0" smtClean="0"/>
              <a:t> 2017</a:t>
            </a:r>
          </a:p>
          <a:p>
            <a:pPr marL="144834" indent="0">
              <a:buNone/>
            </a:pPr>
            <a:endParaRPr lang="fr-CH" dirty="0"/>
          </a:p>
          <a:p>
            <a:endParaRPr lang="fr-FR" dirty="0"/>
          </a:p>
          <a:p>
            <a:pPr marL="144834" indent="0">
              <a:buNone/>
            </a:pPr>
            <a:r>
              <a:rPr lang="fr-CH" dirty="0" smtClean="0"/>
              <a:t> </a:t>
            </a:r>
          </a:p>
        </p:txBody>
      </p:sp>
      <p:pic>
        <p:nvPicPr>
          <p:cNvPr id="6" name="Grafik 5"/>
          <p:cNvPicPr>
            <a:picLocks noChangeAspect="1"/>
          </p:cNvPicPr>
          <p:nvPr/>
        </p:nvPicPr>
        <p:blipFill>
          <a:blip r:embed="rId2"/>
          <a:stretch>
            <a:fillRect/>
          </a:stretch>
        </p:blipFill>
        <p:spPr>
          <a:xfrm>
            <a:off x="669178" y="2247595"/>
            <a:ext cx="9339686" cy="5349460"/>
          </a:xfrm>
          <a:prstGeom prst="rect">
            <a:avLst/>
          </a:prstGeom>
        </p:spPr>
      </p:pic>
    </p:spTree>
    <p:extLst>
      <p:ext uri="{BB962C8B-B14F-4D97-AF65-F5344CB8AC3E}">
        <p14:creationId xmlns:p14="http://schemas.microsoft.com/office/powerpoint/2010/main" val="4255159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367307E-C63C-47CD-86FC-0CBDD5F4BE9B}" type="datetime1">
              <a:rPr lang="de-DE" sz="800" smtClean="0">
                <a:latin typeface="Arial" pitchFamily="34" charset="0"/>
                <a:cs typeface="Arial" pitchFamily="34" charset="0"/>
              </a:rPr>
              <a:pPr/>
              <a:t>23.11.2016</a:t>
            </a:fld>
            <a:endParaRPr lang="de-DE" sz="800" dirty="0">
              <a:latin typeface="Arial" pitchFamily="34" charset="0"/>
              <a:cs typeface="Arial" pitchFamily="34" charset="0"/>
            </a:endParaRPr>
          </a:p>
        </p:txBody>
      </p:sp>
      <p:sp>
        <p:nvSpPr>
          <p:cNvPr id="3" name="Espace réservé du numéro de diapositive 2"/>
          <p:cNvSpPr>
            <a:spLocks noGrp="1"/>
          </p:cNvSpPr>
          <p:nvPr>
            <p:ph type="sldNum" sz="quarter" idx="12"/>
          </p:nvPr>
        </p:nvSpPr>
        <p:spPr/>
        <p:txBody>
          <a:bodyPr/>
          <a:lstStyle/>
          <a:p>
            <a:fld id="{0AEC1FD1-BE3B-4FD2-82B6-892F291D3AE0}" type="slidenum">
              <a:rPr lang="de-DE" sz="800" smtClean="0">
                <a:latin typeface="Arial" pitchFamily="34" charset="0"/>
                <a:cs typeface="Arial" pitchFamily="34" charset="0"/>
              </a:rPr>
              <a:pPr/>
              <a:t>17</a:t>
            </a:fld>
            <a:endParaRPr lang="de-DE" sz="800" dirty="0">
              <a:latin typeface="Arial" pitchFamily="34" charset="0"/>
              <a:cs typeface="Arial" pitchFamily="34" charset="0"/>
            </a:endParaRPr>
          </a:p>
        </p:txBody>
      </p:sp>
      <p:sp>
        <p:nvSpPr>
          <p:cNvPr id="4" name="Espace réservé du pied de page 3"/>
          <p:cNvSpPr>
            <a:spLocks noGrp="1"/>
          </p:cNvSpPr>
          <p:nvPr>
            <p:ph type="ftr" sz="quarter" idx="11"/>
          </p:nvPr>
        </p:nvSpPr>
        <p:spPr/>
        <p:txBody>
          <a:bodyPr/>
          <a:lstStyle/>
          <a:p>
            <a:r>
              <a:rPr lang="de-CH" sz="800" smtClean="0">
                <a:latin typeface="Arial" pitchFamily="34" charset="0"/>
                <a:cs typeface="Arial" pitchFamily="34" charset="0"/>
              </a:rPr>
              <a:t>«JUGEND UND MEDIEN», EIN PROJEKT DES BUNDESAMTES FÜR SOZIALVERSICHERUNGEN </a:t>
            </a:r>
            <a:endParaRPr lang="de-DE" sz="800" dirty="0">
              <a:latin typeface="Arial" pitchFamily="34" charset="0"/>
              <a:cs typeface="Arial" pitchFamily="34" charset="0"/>
            </a:endParaRPr>
          </a:p>
        </p:txBody>
      </p:sp>
      <p:sp>
        <p:nvSpPr>
          <p:cNvPr id="10" name="Espace réservé du texte 9"/>
          <p:cNvSpPr>
            <a:spLocks noGrp="1"/>
          </p:cNvSpPr>
          <p:nvPr>
            <p:ph type="body" sz="quarter" idx="13"/>
          </p:nvPr>
        </p:nvSpPr>
        <p:spPr/>
        <p:txBody>
          <a:bodyPr/>
          <a:lstStyle/>
          <a:p>
            <a:r>
              <a:rPr lang="fr-CH" dirty="0" err="1" smtClean="0"/>
              <a:t>Unterstützung</a:t>
            </a:r>
            <a:r>
              <a:rPr lang="fr-CH" dirty="0" smtClean="0"/>
              <a:t> </a:t>
            </a:r>
            <a:r>
              <a:rPr lang="fr-CH" dirty="0" err="1" smtClean="0"/>
              <a:t>Stakeholder</a:t>
            </a:r>
            <a:endParaRPr lang="fr-CH" dirty="0" smtClean="0"/>
          </a:p>
          <a:p>
            <a:r>
              <a:rPr lang="fr-CH" dirty="0" err="1" smtClean="0">
                <a:solidFill>
                  <a:schemeClr val="bg1">
                    <a:lumMod val="50000"/>
                  </a:schemeClr>
                </a:solidFill>
              </a:rPr>
              <a:t>Finanzielles</a:t>
            </a:r>
            <a:r>
              <a:rPr lang="fr-CH" dirty="0" smtClean="0">
                <a:solidFill>
                  <a:schemeClr val="bg1">
                    <a:lumMod val="50000"/>
                  </a:schemeClr>
                </a:solidFill>
              </a:rPr>
              <a:t> </a:t>
            </a:r>
            <a:r>
              <a:rPr lang="fr-CH" dirty="0" err="1" smtClean="0">
                <a:solidFill>
                  <a:schemeClr val="bg1">
                    <a:lumMod val="50000"/>
                  </a:schemeClr>
                </a:solidFill>
              </a:rPr>
              <a:t>Beitrag</a:t>
            </a:r>
            <a:endParaRPr lang="en-US" dirty="0">
              <a:solidFill>
                <a:schemeClr val="bg1">
                  <a:lumMod val="50000"/>
                </a:schemeClr>
              </a:solidFill>
            </a:endParaRPr>
          </a:p>
        </p:txBody>
      </p:sp>
      <p:sp>
        <p:nvSpPr>
          <p:cNvPr id="11" name="Espace réservé du contenu 10"/>
          <p:cNvSpPr>
            <a:spLocks noGrp="1"/>
          </p:cNvSpPr>
          <p:nvPr>
            <p:ph sz="quarter" idx="15"/>
          </p:nvPr>
        </p:nvSpPr>
        <p:spPr/>
        <p:txBody>
          <a:bodyPr/>
          <a:lstStyle/>
          <a:p>
            <a:pPr marL="144834" indent="0">
              <a:buNone/>
            </a:pPr>
            <a:endParaRPr lang="fr-CH" dirty="0"/>
          </a:p>
          <a:p>
            <a:endParaRPr lang="fr-CH" dirty="0" smtClean="0"/>
          </a:p>
          <a:p>
            <a:endParaRPr lang="fr-CH" dirty="0" smtClean="0"/>
          </a:p>
        </p:txBody>
      </p:sp>
      <p:sp>
        <p:nvSpPr>
          <p:cNvPr id="6" name="Abgerundetes Rechteck 5"/>
          <p:cNvSpPr/>
          <p:nvPr/>
        </p:nvSpPr>
        <p:spPr bwMode="auto">
          <a:xfrm>
            <a:off x="558001" y="4031563"/>
            <a:ext cx="2592288" cy="1011156"/>
          </a:xfrm>
          <a:prstGeom prst="roundRect">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sz="1900" b="0" i="0" u="none" strike="noStrike" cap="none" normalizeH="0" baseline="0" dirty="0" smtClean="0">
                <a:ln>
                  <a:noFill/>
                </a:ln>
                <a:solidFill>
                  <a:schemeClr val="tx1"/>
                </a:solidFill>
                <a:effectLst/>
                <a:latin typeface="Lucida Grande" pitchFamily="28" charset="0"/>
                <a:ea typeface="ヒラギノ角ゴ Pro W3" pitchFamily="28" charset="-128"/>
              </a:rPr>
              <a:t>Peer Akademie 2016 </a:t>
            </a:r>
            <a:r>
              <a:rPr kumimoji="0" lang="de-CH" sz="1900" b="0" i="0" u="none" strike="noStrike" cap="none" normalizeH="0" baseline="0" dirty="0" smtClean="0">
                <a:ln>
                  <a:noFill/>
                </a:ln>
                <a:solidFill>
                  <a:schemeClr val="bg1">
                    <a:lumMod val="50000"/>
                  </a:schemeClr>
                </a:solidFill>
                <a:effectLst/>
                <a:latin typeface="Lucida Grande" pitchFamily="28" charset="0"/>
                <a:ea typeface="ヒラギノ角ゴ Pro W3" pitchFamily="28" charset="-128"/>
              </a:rPr>
              <a:t>Stiftung </a:t>
            </a:r>
            <a:r>
              <a:rPr kumimoji="0" lang="de-CH" sz="1900" b="0" i="0" u="none" strike="noStrike" cap="none" normalizeH="0" baseline="0" dirty="0" err="1" smtClean="0">
                <a:ln>
                  <a:noFill/>
                </a:ln>
                <a:solidFill>
                  <a:schemeClr val="bg1">
                    <a:lumMod val="50000"/>
                  </a:schemeClr>
                </a:solidFill>
                <a:effectLst/>
                <a:latin typeface="Lucida Grande" pitchFamily="28" charset="0"/>
                <a:ea typeface="ヒラギノ角ゴ Pro W3" pitchFamily="28" charset="-128"/>
              </a:rPr>
              <a:t>aebi-hus</a:t>
            </a:r>
            <a:endParaRPr kumimoji="0" lang="de-CH" sz="1900" b="0" i="0" u="none" strike="noStrike" cap="none" normalizeH="0" baseline="0" dirty="0" smtClean="0">
              <a:ln>
                <a:noFill/>
              </a:ln>
              <a:solidFill>
                <a:schemeClr val="bg1">
                  <a:lumMod val="50000"/>
                </a:schemeClr>
              </a:solidFill>
              <a:effectLst/>
              <a:latin typeface="Lucida Grande" pitchFamily="28" charset="0"/>
              <a:ea typeface="ヒラギノ角ゴ Pro W3" pitchFamily="28" charset="-128"/>
            </a:endParaRPr>
          </a:p>
        </p:txBody>
      </p:sp>
      <p:sp>
        <p:nvSpPr>
          <p:cNvPr id="9" name="Abgerundetes Rechteck 8"/>
          <p:cNvSpPr/>
          <p:nvPr/>
        </p:nvSpPr>
        <p:spPr bwMode="auto">
          <a:xfrm>
            <a:off x="287784" y="2340471"/>
            <a:ext cx="2592288" cy="1008112"/>
          </a:xfrm>
          <a:prstGeom prst="roundRect">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sz="1900" b="0" i="0" u="none" strike="noStrike" cap="none" normalizeH="0" baseline="0" dirty="0" smtClean="0">
                <a:ln>
                  <a:noFill/>
                </a:ln>
                <a:solidFill>
                  <a:schemeClr val="tx1"/>
                </a:solidFill>
                <a:effectLst/>
                <a:latin typeface="Lucida Grande" pitchFamily="28" charset="0"/>
                <a:ea typeface="ヒラギノ角ゴ Pro W3" pitchFamily="28" charset="-128"/>
              </a:rPr>
              <a:t>Tagung «Play </a:t>
            </a:r>
            <a:r>
              <a:rPr kumimoji="0" lang="de-CH" sz="1900" b="0" i="0" u="none" strike="noStrike" cap="none" normalizeH="0" baseline="0" dirty="0" err="1" smtClean="0">
                <a:ln>
                  <a:noFill/>
                </a:ln>
                <a:solidFill>
                  <a:schemeClr val="tx1"/>
                </a:solidFill>
                <a:effectLst/>
                <a:latin typeface="Lucida Grande" pitchFamily="28" charset="0"/>
                <a:ea typeface="ヒラギノ角ゴ Pro W3" pitchFamily="28" charset="-128"/>
              </a:rPr>
              <a:t>to</a:t>
            </a:r>
            <a:r>
              <a:rPr kumimoji="0" lang="de-CH" sz="1900" b="0" i="0" u="none" strike="noStrike" cap="none" normalizeH="0" baseline="0" dirty="0" smtClean="0">
                <a:ln>
                  <a:noFill/>
                </a:ln>
                <a:solidFill>
                  <a:schemeClr val="tx1"/>
                </a:solidFill>
                <a:effectLst/>
                <a:latin typeface="Lucida Grande" pitchFamily="28" charset="0"/>
                <a:ea typeface="ヒラギノ角ゴ Pro W3" pitchFamily="28" charset="-128"/>
              </a:rPr>
              <a:t> </a:t>
            </a:r>
            <a:r>
              <a:rPr kumimoji="0" lang="de-CH" sz="1900" b="0" i="0" u="none" strike="noStrike" cap="none" normalizeH="0" baseline="0" dirty="0" err="1" smtClean="0">
                <a:ln>
                  <a:noFill/>
                </a:ln>
                <a:solidFill>
                  <a:schemeClr val="tx1"/>
                </a:solidFill>
                <a:effectLst/>
                <a:latin typeface="Lucida Grande" pitchFamily="28" charset="0"/>
                <a:ea typeface="ヒラギノ角ゴ Pro W3" pitchFamily="28" charset="-128"/>
              </a:rPr>
              <a:t>learn</a:t>
            </a:r>
            <a:r>
              <a:rPr kumimoji="0" lang="de-CH" sz="1900" b="0" i="0" u="none" strike="noStrike" cap="none" normalizeH="0" baseline="0" dirty="0" smtClean="0">
                <a:ln>
                  <a:noFill/>
                </a:ln>
                <a:solidFill>
                  <a:schemeClr val="tx1"/>
                </a:solidFill>
                <a:effectLst/>
                <a:latin typeface="Lucida Grande" pitchFamily="28" charset="0"/>
                <a:ea typeface="ヒラギノ角ゴ Pro W3" pitchFamily="28" charset="-128"/>
              </a:rPr>
              <a:t>» 2016</a:t>
            </a:r>
          </a:p>
          <a:p>
            <a:pPr marL="0" marR="0" indent="0" algn="ctr" defTabSz="914400" rtl="0" eaLnBrk="0" fontAlgn="base" latinLnBrk="0" hangingPunct="0">
              <a:lnSpc>
                <a:spcPct val="100000"/>
              </a:lnSpc>
              <a:spcBef>
                <a:spcPct val="0"/>
              </a:spcBef>
              <a:spcAft>
                <a:spcPct val="0"/>
              </a:spcAft>
              <a:buClrTx/>
              <a:buSzTx/>
              <a:buFontTx/>
              <a:buNone/>
              <a:tabLst/>
            </a:pPr>
            <a:r>
              <a:rPr lang="de-CH" sz="1900" dirty="0" smtClean="0">
                <a:solidFill>
                  <a:schemeClr val="bg1">
                    <a:lumMod val="50000"/>
                  </a:schemeClr>
                </a:solidFill>
              </a:rPr>
              <a:t>Werft 22 &amp; </a:t>
            </a:r>
            <a:r>
              <a:rPr lang="de-CH" sz="1900" dirty="0" err="1" smtClean="0">
                <a:solidFill>
                  <a:schemeClr val="bg1">
                    <a:lumMod val="50000"/>
                  </a:schemeClr>
                </a:solidFill>
              </a:rPr>
              <a:t>eduxis</a:t>
            </a:r>
            <a:endParaRPr kumimoji="0" lang="de-CH" sz="1900" b="0" i="0" u="none" strike="noStrike" cap="none" normalizeH="0" baseline="0" dirty="0" smtClean="0">
              <a:ln>
                <a:noFill/>
              </a:ln>
              <a:solidFill>
                <a:schemeClr val="bg1">
                  <a:lumMod val="50000"/>
                </a:schemeClr>
              </a:solidFill>
              <a:effectLst/>
            </a:endParaRPr>
          </a:p>
        </p:txBody>
      </p:sp>
      <p:sp>
        <p:nvSpPr>
          <p:cNvPr id="13" name="Ellipse 12"/>
          <p:cNvSpPr/>
          <p:nvPr/>
        </p:nvSpPr>
        <p:spPr bwMode="auto">
          <a:xfrm>
            <a:off x="3241062" y="2844527"/>
            <a:ext cx="3571641" cy="1346485"/>
          </a:xfrm>
          <a:prstGeom prst="ellipse">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sz="2200" i="0" u="none" strike="noStrike" cap="none" normalizeH="0" baseline="0" dirty="0" smtClean="0">
                <a:ln>
                  <a:noFill/>
                </a:ln>
                <a:solidFill>
                  <a:schemeClr val="bg1"/>
                </a:solidFill>
                <a:effectLst/>
                <a:latin typeface="Lucida Grande" pitchFamily="28" charset="0"/>
                <a:ea typeface="ヒラギノ角ゴ Pro W3" pitchFamily="28" charset="-128"/>
              </a:rPr>
              <a:t>Finanzielle Unterstützung</a:t>
            </a:r>
            <a:endParaRPr kumimoji="0" lang="de-CH" sz="2200" i="0" u="none" strike="noStrike" cap="none" normalizeH="0" baseline="0" dirty="0" smtClean="0">
              <a:ln>
                <a:noFill/>
              </a:ln>
              <a:solidFill>
                <a:schemeClr val="bg1"/>
              </a:solidFill>
              <a:effectLst/>
              <a:latin typeface="Lucida Grande" pitchFamily="28" charset="0"/>
              <a:ea typeface="ヒラギノ角ゴ Pro W3" pitchFamily="28" charset="-128"/>
            </a:endParaRPr>
          </a:p>
        </p:txBody>
      </p:sp>
      <p:sp>
        <p:nvSpPr>
          <p:cNvPr id="14" name="Abgerundetes Rechteck 13"/>
          <p:cNvSpPr/>
          <p:nvPr/>
        </p:nvSpPr>
        <p:spPr bwMode="auto">
          <a:xfrm>
            <a:off x="6903477" y="4025588"/>
            <a:ext cx="2825394" cy="1008112"/>
          </a:xfrm>
          <a:prstGeom prst="roundRect">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CH" sz="2000" dirty="0"/>
              <a:t>Kurzform </a:t>
            </a:r>
            <a:r>
              <a:rPr lang="de-CH" sz="2000" dirty="0" smtClean="0"/>
              <a:t>CIUS-</a:t>
            </a:r>
            <a:r>
              <a:rPr lang="fr-CH" sz="2000" dirty="0" err="1" smtClean="0"/>
              <a:t>Skala</a:t>
            </a:r>
            <a:r>
              <a:rPr lang="fr-CH" sz="2000" dirty="0" smtClean="0"/>
              <a:t> (</a:t>
            </a:r>
            <a:r>
              <a:rPr lang="fr-CH" sz="2000" dirty="0" err="1" smtClean="0"/>
              <a:t>Onlinesucht</a:t>
            </a:r>
            <a:r>
              <a:rPr lang="fr-CH" sz="2000" dirty="0" smtClean="0"/>
              <a:t>)</a:t>
            </a:r>
            <a:endParaRPr lang="en-US" sz="2000" b="1" dirty="0"/>
          </a:p>
          <a:p>
            <a:pPr marL="0" marR="0" indent="0" algn="ctr" defTabSz="914400" rtl="0" eaLnBrk="0" fontAlgn="base" latinLnBrk="0" hangingPunct="0">
              <a:lnSpc>
                <a:spcPct val="100000"/>
              </a:lnSpc>
              <a:spcBef>
                <a:spcPct val="0"/>
              </a:spcBef>
              <a:spcAft>
                <a:spcPct val="0"/>
              </a:spcAft>
              <a:buClrTx/>
              <a:buSzTx/>
              <a:buFontTx/>
              <a:buNone/>
              <a:tabLst/>
            </a:pPr>
            <a:r>
              <a:rPr kumimoji="0" lang="de-CH" sz="1900" b="0" i="0" u="none" strike="noStrike" cap="none" normalizeH="0" baseline="0" dirty="0" smtClean="0">
                <a:ln>
                  <a:noFill/>
                </a:ln>
                <a:solidFill>
                  <a:schemeClr val="bg1">
                    <a:lumMod val="50000"/>
                  </a:schemeClr>
                </a:solidFill>
                <a:effectLst/>
                <a:latin typeface="Lucida Grande" pitchFamily="28" charset="0"/>
                <a:ea typeface="ヒラギノ角ゴ Pro W3" pitchFamily="28" charset="-128"/>
              </a:rPr>
              <a:t>BAG</a:t>
            </a:r>
          </a:p>
        </p:txBody>
      </p:sp>
      <p:sp>
        <p:nvSpPr>
          <p:cNvPr id="15" name="Abgerundetes Rechteck 14"/>
          <p:cNvSpPr/>
          <p:nvPr/>
        </p:nvSpPr>
        <p:spPr bwMode="auto">
          <a:xfrm>
            <a:off x="7131353" y="2340471"/>
            <a:ext cx="2592288" cy="1031351"/>
          </a:xfrm>
          <a:prstGeom prst="roundRect">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CH" sz="1900" dirty="0" smtClean="0"/>
              <a:t>Online-Game </a:t>
            </a:r>
            <a:r>
              <a:rPr lang="de-CH" sz="1900" dirty="0" err="1" smtClean="0"/>
              <a:t>Datak</a:t>
            </a:r>
            <a:r>
              <a:rPr lang="de-CH" sz="1900" dirty="0" smtClean="0"/>
              <a:t> (</a:t>
            </a:r>
            <a:r>
              <a:rPr lang="de-CH" sz="1900" dirty="0" err="1" smtClean="0"/>
              <a:t>sortie</a:t>
            </a:r>
            <a:r>
              <a:rPr lang="de-CH" sz="1900" dirty="0" smtClean="0"/>
              <a:t> 13.12) </a:t>
            </a:r>
          </a:p>
          <a:p>
            <a:pPr marL="0" marR="0" indent="0" algn="ctr" defTabSz="914400" rtl="0" eaLnBrk="0" fontAlgn="base" latinLnBrk="0" hangingPunct="0">
              <a:lnSpc>
                <a:spcPct val="100000"/>
              </a:lnSpc>
              <a:spcBef>
                <a:spcPct val="0"/>
              </a:spcBef>
              <a:spcAft>
                <a:spcPct val="0"/>
              </a:spcAft>
              <a:buClrTx/>
              <a:buSzTx/>
              <a:buFontTx/>
              <a:buNone/>
              <a:tabLst/>
            </a:pPr>
            <a:r>
              <a:rPr lang="de-CH" sz="1900" dirty="0" smtClean="0">
                <a:solidFill>
                  <a:schemeClr val="bg1">
                    <a:lumMod val="50000"/>
                  </a:schemeClr>
                </a:solidFill>
              </a:rPr>
              <a:t>RTS</a:t>
            </a:r>
            <a:endParaRPr kumimoji="0" lang="de-CH" sz="1900" b="0" i="0" u="none" strike="noStrike" cap="none" normalizeH="0" baseline="0" dirty="0" smtClean="0">
              <a:ln>
                <a:noFill/>
              </a:ln>
              <a:solidFill>
                <a:schemeClr val="tx1"/>
              </a:solidFill>
              <a:effectLst/>
            </a:endParaRPr>
          </a:p>
        </p:txBody>
      </p:sp>
      <p:sp>
        <p:nvSpPr>
          <p:cNvPr id="16" name="Abgerundetes Rechteck 15"/>
          <p:cNvSpPr/>
          <p:nvPr/>
        </p:nvSpPr>
        <p:spPr bwMode="auto">
          <a:xfrm>
            <a:off x="3681541" y="4711413"/>
            <a:ext cx="2693436" cy="1031351"/>
          </a:xfrm>
          <a:prstGeom prst="roundRect">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CH" sz="1900" dirty="0" smtClean="0"/>
              <a:t>Lehrmittel Datenschutz</a:t>
            </a:r>
          </a:p>
          <a:p>
            <a:pPr marL="0" marR="0" indent="0" algn="ctr" defTabSz="914400" rtl="0" eaLnBrk="0" fontAlgn="base" latinLnBrk="0" hangingPunct="0">
              <a:lnSpc>
                <a:spcPct val="100000"/>
              </a:lnSpc>
              <a:spcBef>
                <a:spcPct val="0"/>
              </a:spcBef>
              <a:spcAft>
                <a:spcPct val="0"/>
              </a:spcAft>
              <a:buClrTx/>
              <a:buSzTx/>
              <a:buFontTx/>
              <a:buNone/>
              <a:tabLst/>
            </a:pPr>
            <a:r>
              <a:rPr lang="de-CH" sz="1900" dirty="0" smtClean="0">
                <a:solidFill>
                  <a:schemeClr val="bg1">
                    <a:lumMod val="50000"/>
                  </a:schemeClr>
                </a:solidFill>
              </a:rPr>
              <a:t>EDÖB</a:t>
            </a:r>
            <a:endParaRPr kumimoji="0" lang="de-CH" sz="19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724760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367307E-C63C-47CD-86FC-0CBDD5F4BE9B}" type="datetime1">
              <a:rPr lang="de-DE" sz="800" smtClean="0">
                <a:latin typeface="Arial" pitchFamily="34" charset="0"/>
                <a:cs typeface="Arial" pitchFamily="34" charset="0"/>
              </a:rPr>
              <a:pPr/>
              <a:t>23.11.2016</a:t>
            </a:fld>
            <a:endParaRPr lang="de-DE" sz="800" dirty="0">
              <a:latin typeface="Arial" pitchFamily="34" charset="0"/>
              <a:cs typeface="Arial" pitchFamily="34" charset="0"/>
            </a:endParaRPr>
          </a:p>
        </p:txBody>
      </p:sp>
      <p:sp>
        <p:nvSpPr>
          <p:cNvPr id="3" name="Espace réservé du numéro de diapositive 2"/>
          <p:cNvSpPr>
            <a:spLocks noGrp="1"/>
          </p:cNvSpPr>
          <p:nvPr>
            <p:ph type="sldNum" sz="quarter" idx="12"/>
          </p:nvPr>
        </p:nvSpPr>
        <p:spPr/>
        <p:txBody>
          <a:bodyPr/>
          <a:lstStyle/>
          <a:p>
            <a:fld id="{0AEC1FD1-BE3B-4FD2-82B6-892F291D3AE0}" type="slidenum">
              <a:rPr lang="de-DE" sz="800" smtClean="0">
                <a:latin typeface="Arial" pitchFamily="34" charset="0"/>
                <a:cs typeface="Arial" pitchFamily="34" charset="0"/>
              </a:rPr>
              <a:pPr/>
              <a:t>18</a:t>
            </a:fld>
            <a:endParaRPr lang="de-DE" sz="800" dirty="0">
              <a:latin typeface="Arial" pitchFamily="34" charset="0"/>
              <a:cs typeface="Arial" pitchFamily="34" charset="0"/>
            </a:endParaRPr>
          </a:p>
        </p:txBody>
      </p:sp>
      <p:sp>
        <p:nvSpPr>
          <p:cNvPr id="4" name="Espace réservé du pied de page 3"/>
          <p:cNvSpPr>
            <a:spLocks noGrp="1"/>
          </p:cNvSpPr>
          <p:nvPr>
            <p:ph type="ftr" sz="quarter" idx="11"/>
          </p:nvPr>
        </p:nvSpPr>
        <p:spPr/>
        <p:txBody>
          <a:bodyPr/>
          <a:lstStyle/>
          <a:p>
            <a:r>
              <a:rPr lang="de-CH" sz="800" smtClean="0">
                <a:latin typeface="Arial" pitchFamily="34" charset="0"/>
                <a:cs typeface="Arial" pitchFamily="34" charset="0"/>
              </a:rPr>
              <a:t>«JUGEND UND MEDIEN», EIN PROJEKT DES BUNDESAMTES FÜR SOZIALVERSICHERUNGEN </a:t>
            </a:r>
            <a:endParaRPr lang="de-DE" sz="800" dirty="0">
              <a:latin typeface="Arial" pitchFamily="34" charset="0"/>
              <a:cs typeface="Arial" pitchFamily="34" charset="0"/>
            </a:endParaRPr>
          </a:p>
        </p:txBody>
      </p:sp>
      <p:sp>
        <p:nvSpPr>
          <p:cNvPr id="10" name="Espace réservé du texte 9"/>
          <p:cNvSpPr>
            <a:spLocks noGrp="1"/>
          </p:cNvSpPr>
          <p:nvPr>
            <p:ph type="body" sz="quarter" idx="13"/>
          </p:nvPr>
        </p:nvSpPr>
        <p:spPr/>
        <p:txBody>
          <a:bodyPr/>
          <a:lstStyle/>
          <a:p>
            <a:r>
              <a:rPr lang="fr-CH" dirty="0" err="1" smtClean="0"/>
              <a:t>Fachliche</a:t>
            </a:r>
            <a:r>
              <a:rPr lang="fr-CH" dirty="0" smtClean="0"/>
              <a:t> </a:t>
            </a:r>
            <a:r>
              <a:rPr lang="fr-CH" dirty="0" err="1" smtClean="0"/>
              <a:t>Entwicklung</a:t>
            </a:r>
            <a:endParaRPr lang="en-US" dirty="0"/>
          </a:p>
        </p:txBody>
      </p:sp>
      <p:sp>
        <p:nvSpPr>
          <p:cNvPr id="11" name="Espace réservé du contenu 10"/>
          <p:cNvSpPr>
            <a:spLocks noGrp="1"/>
          </p:cNvSpPr>
          <p:nvPr>
            <p:ph sz="quarter" idx="15"/>
          </p:nvPr>
        </p:nvSpPr>
        <p:spPr>
          <a:xfrm>
            <a:off x="431800" y="1836415"/>
            <a:ext cx="8942389" cy="1152128"/>
          </a:xfrm>
        </p:spPr>
        <p:txBody>
          <a:bodyPr/>
          <a:lstStyle/>
          <a:p>
            <a:pPr>
              <a:buFont typeface="Wingdings" panose="05000000000000000000" pitchFamily="2" charset="2"/>
              <a:buChar char="à"/>
            </a:pPr>
            <a:r>
              <a:rPr lang="fr-CH" dirty="0" smtClean="0">
                <a:sym typeface="Wingdings" panose="05000000000000000000" pitchFamily="2" charset="2"/>
              </a:rPr>
              <a:t> Neue </a:t>
            </a:r>
            <a:r>
              <a:rPr lang="fr-CH" dirty="0" err="1" smtClean="0">
                <a:sym typeface="Wingdings" panose="05000000000000000000" pitchFamily="2" charset="2"/>
              </a:rPr>
              <a:t>Broschüre</a:t>
            </a:r>
            <a:r>
              <a:rPr lang="fr-CH" dirty="0" smtClean="0">
                <a:sym typeface="Wingdings" panose="05000000000000000000" pitchFamily="2" charset="2"/>
              </a:rPr>
              <a:t> </a:t>
            </a:r>
            <a:r>
              <a:rPr lang="fr-CH" dirty="0" smtClean="0"/>
              <a:t>(</a:t>
            </a:r>
            <a:r>
              <a:rPr lang="fr-CH" dirty="0" err="1" smtClean="0"/>
              <a:t>Okt</a:t>
            </a:r>
            <a:r>
              <a:rPr lang="fr-CH" dirty="0" smtClean="0"/>
              <a:t>. 2016): «</a:t>
            </a:r>
            <a:r>
              <a:rPr lang="fr-CH" dirty="0" err="1" smtClean="0"/>
              <a:t>Medienkompetenzen</a:t>
            </a:r>
            <a:r>
              <a:rPr lang="fr-CH" dirty="0" smtClean="0"/>
              <a:t> </a:t>
            </a:r>
            <a:r>
              <a:rPr lang="fr-CH" dirty="0"/>
              <a:t>u</a:t>
            </a:r>
            <a:r>
              <a:rPr lang="fr-CH" dirty="0" smtClean="0"/>
              <a:t>nd </a:t>
            </a:r>
            <a:r>
              <a:rPr lang="fr-CH" dirty="0" smtClean="0"/>
              <a:t>Peer-Education / - </a:t>
            </a:r>
            <a:r>
              <a:rPr lang="fr-CH" dirty="0" err="1" smtClean="0"/>
              <a:t>Tutoring</a:t>
            </a:r>
            <a:r>
              <a:rPr lang="fr-CH" dirty="0"/>
              <a:t> </a:t>
            </a:r>
            <a:r>
              <a:rPr lang="fr-CH" dirty="0" smtClean="0"/>
              <a:t>– </a:t>
            </a:r>
            <a:r>
              <a:rPr lang="fr-CH" dirty="0" err="1" smtClean="0"/>
              <a:t>Projektbeispiele</a:t>
            </a:r>
            <a:r>
              <a:rPr lang="fr-CH" dirty="0" smtClean="0"/>
              <a:t> und </a:t>
            </a:r>
            <a:r>
              <a:rPr lang="fr-CH" dirty="0" err="1" smtClean="0"/>
              <a:t>Qualitätskriterien</a:t>
            </a:r>
            <a:r>
              <a:rPr lang="fr-CH" dirty="0" smtClean="0"/>
              <a:t>» </a:t>
            </a:r>
          </a:p>
          <a:p>
            <a:pPr marL="144834" indent="0">
              <a:buNone/>
            </a:pPr>
            <a:r>
              <a:rPr lang="fr-CH" dirty="0" smtClean="0"/>
              <a:t>   </a:t>
            </a:r>
            <a:r>
              <a:rPr lang="fr-CH" i="1" dirty="0" smtClean="0"/>
              <a:t>Für </a:t>
            </a:r>
            <a:r>
              <a:rPr lang="fr-CH" i="1" dirty="0" err="1" smtClean="0"/>
              <a:t>Fachleute</a:t>
            </a:r>
            <a:r>
              <a:rPr lang="fr-CH" i="1" dirty="0" smtClean="0"/>
              <a:t> </a:t>
            </a:r>
            <a:r>
              <a:rPr lang="fr-CH" i="1" dirty="0" err="1" smtClean="0"/>
              <a:t>aus</a:t>
            </a:r>
            <a:r>
              <a:rPr lang="fr-CH" i="1" dirty="0" smtClean="0"/>
              <a:t> der OJA und der </a:t>
            </a:r>
            <a:r>
              <a:rPr lang="fr-CH" i="1" dirty="0" err="1" smtClean="0"/>
              <a:t>Schule</a:t>
            </a:r>
            <a:endParaRPr lang="fr-CH" i="1" dirty="0" smtClean="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6274" y="3296302"/>
            <a:ext cx="3003322" cy="4248956"/>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0683" y="3296302"/>
            <a:ext cx="3000350" cy="4264961"/>
          </a:xfrm>
          <a:prstGeom prst="rect">
            <a:avLst/>
          </a:prstGeom>
        </p:spPr>
      </p:pic>
      <p:pic>
        <p:nvPicPr>
          <p:cNvPr id="9" name="Grafik 8"/>
          <p:cNvPicPr>
            <a:picLocks noChangeAspect="1"/>
          </p:cNvPicPr>
          <p:nvPr/>
        </p:nvPicPr>
        <p:blipFill>
          <a:blip r:embed="rId5"/>
          <a:stretch>
            <a:fillRect/>
          </a:stretch>
        </p:blipFill>
        <p:spPr>
          <a:xfrm>
            <a:off x="215776" y="3296302"/>
            <a:ext cx="2993420" cy="4264961"/>
          </a:xfrm>
          <a:prstGeom prst="rect">
            <a:avLst/>
          </a:prstGeom>
        </p:spPr>
      </p:pic>
    </p:spTree>
    <p:extLst>
      <p:ext uri="{BB962C8B-B14F-4D97-AF65-F5344CB8AC3E}">
        <p14:creationId xmlns:p14="http://schemas.microsoft.com/office/powerpoint/2010/main" val="1663804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367307E-C63C-47CD-86FC-0CBDD5F4BE9B}" type="datetime1">
              <a:rPr lang="de-DE" sz="800" smtClean="0">
                <a:latin typeface="Arial" pitchFamily="34" charset="0"/>
                <a:cs typeface="Arial" pitchFamily="34" charset="0"/>
              </a:rPr>
              <a:pPr/>
              <a:t>23.11.2016</a:t>
            </a:fld>
            <a:endParaRPr lang="de-DE" sz="800" dirty="0">
              <a:latin typeface="Arial" pitchFamily="34" charset="0"/>
              <a:cs typeface="Arial" pitchFamily="34" charset="0"/>
            </a:endParaRPr>
          </a:p>
        </p:txBody>
      </p:sp>
      <p:sp>
        <p:nvSpPr>
          <p:cNvPr id="3" name="Espace réservé du numéro de diapositive 2"/>
          <p:cNvSpPr>
            <a:spLocks noGrp="1"/>
          </p:cNvSpPr>
          <p:nvPr>
            <p:ph type="sldNum" sz="quarter" idx="12"/>
          </p:nvPr>
        </p:nvSpPr>
        <p:spPr/>
        <p:txBody>
          <a:bodyPr/>
          <a:lstStyle/>
          <a:p>
            <a:fld id="{0AEC1FD1-BE3B-4FD2-82B6-892F291D3AE0}" type="slidenum">
              <a:rPr lang="de-DE" sz="800" smtClean="0">
                <a:latin typeface="Arial" pitchFamily="34" charset="0"/>
                <a:cs typeface="Arial" pitchFamily="34" charset="0"/>
              </a:rPr>
              <a:pPr/>
              <a:t>19</a:t>
            </a:fld>
            <a:endParaRPr lang="de-DE" sz="800" dirty="0">
              <a:latin typeface="Arial" pitchFamily="34" charset="0"/>
              <a:cs typeface="Arial" pitchFamily="34" charset="0"/>
            </a:endParaRPr>
          </a:p>
        </p:txBody>
      </p:sp>
      <p:sp>
        <p:nvSpPr>
          <p:cNvPr id="4" name="Espace réservé du pied de page 3"/>
          <p:cNvSpPr>
            <a:spLocks noGrp="1"/>
          </p:cNvSpPr>
          <p:nvPr>
            <p:ph type="ftr" sz="quarter" idx="11"/>
          </p:nvPr>
        </p:nvSpPr>
        <p:spPr/>
        <p:txBody>
          <a:bodyPr/>
          <a:lstStyle/>
          <a:p>
            <a:r>
              <a:rPr lang="de-CH" sz="800" smtClean="0">
                <a:latin typeface="Arial" pitchFamily="34" charset="0"/>
                <a:cs typeface="Arial" pitchFamily="34" charset="0"/>
              </a:rPr>
              <a:t>«JUGEND UND MEDIEN», EIN PROJEKT DES BUNDESAMTES FÜR SOZIALVERSICHERUNGEN </a:t>
            </a:r>
            <a:endParaRPr lang="de-DE" sz="800" dirty="0">
              <a:latin typeface="Arial" pitchFamily="34" charset="0"/>
              <a:cs typeface="Arial" pitchFamily="34" charset="0"/>
            </a:endParaRPr>
          </a:p>
        </p:txBody>
      </p:sp>
      <p:sp>
        <p:nvSpPr>
          <p:cNvPr id="10" name="Espace réservé du texte 9"/>
          <p:cNvSpPr>
            <a:spLocks noGrp="1"/>
          </p:cNvSpPr>
          <p:nvPr>
            <p:ph type="body" sz="quarter" idx="13"/>
          </p:nvPr>
        </p:nvSpPr>
        <p:spPr/>
        <p:txBody>
          <a:bodyPr/>
          <a:lstStyle/>
          <a:p>
            <a:r>
              <a:rPr lang="fr-CH" dirty="0" err="1" smtClean="0"/>
              <a:t>Fachliche</a:t>
            </a:r>
            <a:r>
              <a:rPr lang="fr-CH" dirty="0" smtClean="0"/>
              <a:t> </a:t>
            </a:r>
            <a:r>
              <a:rPr lang="fr-CH" dirty="0" err="1" smtClean="0"/>
              <a:t>Entwicklung</a:t>
            </a:r>
            <a:endParaRPr lang="fr-CH" dirty="0" smtClean="0"/>
          </a:p>
          <a:p>
            <a:r>
              <a:rPr lang="fr-CH" dirty="0" err="1" smtClean="0">
                <a:solidFill>
                  <a:schemeClr val="bg1">
                    <a:lumMod val="50000"/>
                  </a:schemeClr>
                </a:solidFill>
              </a:rPr>
              <a:t>Beiträge</a:t>
            </a:r>
            <a:r>
              <a:rPr lang="fr-CH" dirty="0" smtClean="0">
                <a:solidFill>
                  <a:schemeClr val="bg1">
                    <a:lumMod val="50000"/>
                  </a:schemeClr>
                </a:solidFill>
              </a:rPr>
              <a:t> für </a:t>
            </a:r>
            <a:r>
              <a:rPr lang="fr-CH" dirty="0" err="1" smtClean="0">
                <a:solidFill>
                  <a:schemeClr val="bg1">
                    <a:lumMod val="50000"/>
                  </a:schemeClr>
                </a:solidFill>
              </a:rPr>
              <a:t>forschungsprojekte</a:t>
            </a:r>
            <a:endParaRPr lang="en-US" dirty="0">
              <a:solidFill>
                <a:schemeClr val="bg1">
                  <a:lumMod val="50000"/>
                </a:schemeClr>
              </a:solidFill>
            </a:endParaRPr>
          </a:p>
        </p:txBody>
      </p:sp>
      <p:sp>
        <p:nvSpPr>
          <p:cNvPr id="12" name="Ellipse 11"/>
          <p:cNvSpPr/>
          <p:nvPr/>
        </p:nvSpPr>
        <p:spPr bwMode="auto">
          <a:xfrm>
            <a:off x="3237902" y="1960733"/>
            <a:ext cx="3674617" cy="1589134"/>
          </a:xfrm>
          <a:prstGeom prst="ellipse">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CH" sz="2100" dirty="0" smtClean="0">
                <a:solidFill>
                  <a:schemeClr val="bg1"/>
                </a:solidFill>
              </a:rPr>
              <a:t>Finanzb</a:t>
            </a:r>
            <a:r>
              <a:rPr lang="de-CH" sz="2100" dirty="0" smtClean="0">
                <a:solidFill>
                  <a:schemeClr val="bg1"/>
                </a:solidFill>
              </a:rPr>
              <a:t>eiträge </a:t>
            </a:r>
            <a:r>
              <a:rPr lang="de-CH" sz="2100" dirty="0" smtClean="0">
                <a:solidFill>
                  <a:schemeClr val="bg1"/>
                </a:solidFill>
              </a:rPr>
              <a:t>für Forschungsprojekte</a:t>
            </a:r>
            <a:endParaRPr kumimoji="0" lang="de-CH" sz="2100" i="0" u="none" strike="noStrike" cap="none" normalizeH="0" baseline="0" dirty="0" smtClean="0">
              <a:ln>
                <a:noFill/>
              </a:ln>
              <a:solidFill>
                <a:schemeClr val="bg1"/>
              </a:solidFill>
              <a:effectLst/>
              <a:latin typeface="Lucida Grande" pitchFamily="28" charset="0"/>
              <a:ea typeface="ヒラギノ角ゴ Pro W3" pitchFamily="28" charset="-128"/>
            </a:endParaRPr>
          </a:p>
        </p:txBody>
      </p:sp>
      <p:sp>
        <p:nvSpPr>
          <p:cNvPr id="14" name="Abgerundetes Rechteck 13"/>
          <p:cNvSpPr/>
          <p:nvPr/>
        </p:nvSpPr>
        <p:spPr bwMode="auto">
          <a:xfrm>
            <a:off x="404703" y="3316557"/>
            <a:ext cx="2921623" cy="1688210"/>
          </a:xfrm>
          <a:prstGeom prst="roundRect">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CH" sz="1800" dirty="0"/>
              <a:t>MEKIS – Medien-</a:t>
            </a:r>
            <a:r>
              <a:rPr lang="fr-CH" sz="1800" dirty="0" err="1"/>
              <a:t>kompetenz</a:t>
            </a:r>
            <a:r>
              <a:rPr lang="fr-CH" sz="1800" dirty="0"/>
              <a:t> in stat. </a:t>
            </a:r>
            <a:r>
              <a:rPr lang="fr-CH" sz="1800" dirty="0" err="1"/>
              <a:t>Ein-richtungen</a:t>
            </a:r>
            <a:r>
              <a:rPr lang="fr-CH" sz="1800" dirty="0"/>
              <a:t> der </a:t>
            </a:r>
            <a:r>
              <a:rPr lang="fr-CH" sz="1800" dirty="0" err="1"/>
              <a:t>Jugendhilfe</a:t>
            </a:r>
            <a:endParaRPr lang="fr-CH" sz="1800" dirty="0"/>
          </a:p>
          <a:p>
            <a:pPr marL="0" marR="0" indent="0" algn="ctr" defTabSz="914400" rtl="0" eaLnBrk="0" fontAlgn="base" latinLnBrk="0" hangingPunct="0">
              <a:lnSpc>
                <a:spcPct val="100000"/>
              </a:lnSpc>
              <a:spcBef>
                <a:spcPct val="0"/>
              </a:spcBef>
              <a:spcAft>
                <a:spcPct val="0"/>
              </a:spcAft>
              <a:buClrTx/>
              <a:buSzTx/>
              <a:buFontTx/>
              <a:buNone/>
              <a:tabLst/>
            </a:pPr>
            <a:r>
              <a:rPr kumimoji="0" lang="fr-CH" sz="1700" b="0" i="0" u="none" strike="noStrike" cap="none" normalizeH="0" baseline="0" dirty="0" smtClean="0">
                <a:ln>
                  <a:noFill/>
                </a:ln>
                <a:solidFill>
                  <a:schemeClr val="bg1">
                    <a:lumMod val="50000"/>
                  </a:schemeClr>
                </a:solidFill>
                <a:effectLst/>
              </a:rPr>
              <a:t>FHNW – BFF Bern</a:t>
            </a:r>
            <a:endParaRPr kumimoji="0" lang="de-CH" sz="1900" b="0" i="0" u="none" strike="noStrike" cap="none" normalizeH="0" baseline="0" dirty="0" smtClean="0">
              <a:ln>
                <a:noFill/>
              </a:ln>
              <a:solidFill>
                <a:schemeClr val="bg1">
                  <a:lumMod val="50000"/>
                </a:schemeClr>
              </a:solidFill>
              <a:effectLst/>
            </a:endParaRPr>
          </a:p>
        </p:txBody>
      </p:sp>
      <p:sp>
        <p:nvSpPr>
          <p:cNvPr id="16" name="Abgerundetes Rechteck 15"/>
          <p:cNvSpPr/>
          <p:nvPr/>
        </p:nvSpPr>
        <p:spPr bwMode="auto">
          <a:xfrm>
            <a:off x="6716758" y="3255284"/>
            <a:ext cx="2693436" cy="1031351"/>
          </a:xfrm>
          <a:prstGeom prst="roundRect">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CH" sz="1800" dirty="0" err="1" smtClean="0"/>
              <a:t>Studie</a:t>
            </a:r>
            <a:r>
              <a:rPr lang="fr-CH" sz="1800" dirty="0" smtClean="0"/>
              <a:t> </a:t>
            </a:r>
            <a:r>
              <a:rPr lang="fr-CH" sz="1800" dirty="0" err="1"/>
              <a:t>EUKids</a:t>
            </a:r>
            <a:r>
              <a:rPr lang="fr-CH" sz="1800" dirty="0"/>
              <a:t> </a:t>
            </a:r>
            <a:r>
              <a:rPr lang="fr-CH" sz="1800" dirty="0" smtClean="0"/>
              <a:t>Online (</a:t>
            </a:r>
            <a:r>
              <a:rPr lang="fr-CH" sz="1800" dirty="0" err="1" smtClean="0"/>
              <a:t>eventuell</a:t>
            </a:r>
            <a:r>
              <a:rPr lang="fr-CH" sz="1800" dirty="0" smtClean="0"/>
              <a:t>)</a:t>
            </a:r>
          </a:p>
          <a:p>
            <a:pPr algn="ctr"/>
            <a:r>
              <a:rPr lang="fr-CH" sz="1800" dirty="0" err="1" smtClean="0">
                <a:solidFill>
                  <a:schemeClr val="bg1">
                    <a:lumMod val="50000"/>
                  </a:schemeClr>
                </a:solidFill>
              </a:rPr>
              <a:t>Universität</a:t>
            </a:r>
            <a:r>
              <a:rPr lang="fr-CH" sz="1800" dirty="0" smtClean="0">
                <a:solidFill>
                  <a:schemeClr val="bg1">
                    <a:lumMod val="50000"/>
                  </a:schemeClr>
                </a:solidFill>
              </a:rPr>
              <a:t> Zürich</a:t>
            </a:r>
            <a:endParaRPr lang="fr-CH" sz="1800" dirty="0">
              <a:solidFill>
                <a:schemeClr val="bg1">
                  <a:lumMod val="50000"/>
                </a:schemeClr>
              </a:solidFill>
            </a:endParaRPr>
          </a:p>
        </p:txBody>
      </p:sp>
      <p:sp>
        <p:nvSpPr>
          <p:cNvPr id="17" name="Abgerundetes Rechteck 16"/>
          <p:cNvSpPr/>
          <p:nvPr/>
        </p:nvSpPr>
        <p:spPr bwMode="auto">
          <a:xfrm>
            <a:off x="3674824" y="3930751"/>
            <a:ext cx="2693436" cy="1578072"/>
          </a:xfrm>
          <a:prstGeom prst="roundRect">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CH" sz="1800" dirty="0" err="1" smtClean="0"/>
              <a:t>Studie</a:t>
            </a:r>
            <a:r>
              <a:rPr lang="fr-CH" sz="1800" dirty="0" smtClean="0"/>
              <a:t> MIKE II (Media, </a:t>
            </a:r>
            <a:r>
              <a:rPr lang="fr-CH" sz="1800" dirty="0"/>
              <a:t>I</a:t>
            </a:r>
            <a:r>
              <a:rPr lang="fr-CH" sz="1800" dirty="0" smtClean="0"/>
              <a:t>nteraction, Kinder und </a:t>
            </a:r>
            <a:r>
              <a:rPr lang="fr-CH" sz="1800" dirty="0" err="1" smtClean="0"/>
              <a:t>Eltern</a:t>
            </a:r>
            <a:r>
              <a:rPr lang="fr-CH" sz="1800" dirty="0" smtClean="0"/>
              <a:t>) </a:t>
            </a:r>
          </a:p>
          <a:p>
            <a:pPr algn="ctr"/>
            <a:r>
              <a:rPr lang="fr-CH" sz="1800" dirty="0" smtClean="0">
                <a:solidFill>
                  <a:schemeClr val="bg1">
                    <a:lumMod val="50000"/>
                  </a:schemeClr>
                </a:solidFill>
              </a:rPr>
              <a:t>ZHAW, </a:t>
            </a:r>
            <a:r>
              <a:rPr lang="fr-CH" sz="1800" dirty="0" err="1" smtClean="0">
                <a:solidFill>
                  <a:schemeClr val="bg1">
                    <a:lumMod val="50000"/>
                  </a:schemeClr>
                </a:solidFill>
              </a:rPr>
              <a:t>Angewandte</a:t>
            </a:r>
            <a:r>
              <a:rPr lang="fr-CH" sz="1800" dirty="0" smtClean="0">
                <a:solidFill>
                  <a:schemeClr val="bg1">
                    <a:lumMod val="50000"/>
                  </a:schemeClr>
                </a:solidFill>
              </a:rPr>
              <a:t> Psychologie</a:t>
            </a:r>
            <a:endParaRPr lang="fr-CH" sz="1800" dirty="0">
              <a:solidFill>
                <a:schemeClr val="bg1">
                  <a:lumMod val="50000"/>
                </a:schemeClr>
              </a:solidFill>
            </a:endParaRPr>
          </a:p>
        </p:txBody>
      </p:sp>
    </p:spTree>
    <p:extLst>
      <p:ext uri="{BB962C8B-B14F-4D97-AF65-F5344CB8AC3E}">
        <p14:creationId xmlns:p14="http://schemas.microsoft.com/office/powerpoint/2010/main" val="3533190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367307E-C63C-47CD-86FC-0CBDD5F4BE9B}" type="datetime1">
              <a:rPr lang="de-DE" sz="800" smtClean="0">
                <a:latin typeface="Arial" pitchFamily="34" charset="0"/>
                <a:cs typeface="Arial" pitchFamily="34" charset="0"/>
              </a:rPr>
              <a:pPr/>
              <a:t>23.11.2016</a:t>
            </a:fld>
            <a:endParaRPr lang="de-DE" sz="800" dirty="0">
              <a:latin typeface="Arial" pitchFamily="34" charset="0"/>
              <a:cs typeface="Arial" pitchFamily="34" charset="0"/>
            </a:endParaRPr>
          </a:p>
        </p:txBody>
      </p:sp>
      <p:sp>
        <p:nvSpPr>
          <p:cNvPr id="3" name="Espace réservé du numéro de diapositive 2"/>
          <p:cNvSpPr>
            <a:spLocks noGrp="1"/>
          </p:cNvSpPr>
          <p:nvPr>
            <p:ph type="sldNum" sz="quarter" idx="12"/>
          </p:nvPr>
        </p:nvSpPr>
        <p:spPr/>
        <p:txBody>
          <a:bodyPr/>
          <a:lstStyle/>
          <a:p>
            <a:fld id="{0AEC1FD1-BE3B-4FD2-82B6-892F291D3AE0}" type="slidenum">
              <a:rPr lang="de-DE" sz="800" smtClean="0">
                <a:latin typeface="Arial" pitchFamily="34" charset="0"/>
                <a:cs typeface="Arial" pitchFamily="34" charset="0"/>
              </a:rPr>
              <a:pPr/>
              <a:t>2</a:t>
            </a:fld>
            <a:endParaRPr lang="de-DE" sz="800" dirty="0">
              <a:latin typeface="Arial" pitchFamily="34" charset="0"/>
              <a:cs typeface="Arial" pitchFamily="34" charset="0"/>
            </a:endParaRPr>
          </a:p>
        </p:txBody>
      </p:sp>
      <p:sp>
        <p:nvSpPr>
          <p:cNvPr id="4" name="Espace réservé du pied de page 3"/>
          <p:cNvSpPr>
            <a:spLocks noGrp="1"/>
          </p:cNvSpPr>
          <p:nvPr>
            <p:ph type="ftr" sz="quarter" idx="11"/>
          </p:nvPr>
        </p:nvSpPr>
        <p:spPr/>
        <p:txBody>
          <a:bodyPr/>
          <a:lstStyle/>
          <a:p>
            <a:r>
              <a:rPr lang="de-CH" sz="800" smtClean="0">
                <a:latin typeface="Arial" pitchFamily="34" charset="0"/>
                <a:cs typeface="Arial" pitchFamily="34" charset="0"/>
              </a:rPr>
              <a:t>«JUGEND UND MEDIEN», EIN PROJEKT DES BUNDESAMTES FÜR SOZIALVERSICHERUNGEN </a:t>
            </a:r>
            <a:endParaRPr lang="de-DE" sz="800" dirty="0">
              <a:latin typeface="Arial" pitchFamily="34" charset="0"/>
              <a:cs typeface="Arial" pitchFamily="34" charset="0"/>
            </a:endParaRPr>
          </a:p>
        </p:txBody>
      </p:sp>
      <p:sp>
        <p:nvSpPr>
          <p:cNvPr id="5" name="Espace réservé du texte 4"/>
          <p:cNvSpPr>
            <a:spLocks noGrp="1"/>
          </p:cNvSpPr>
          <p:nvPr>
            <p:ph type="body" sz="quarter" idx="13"/>
          </p:nvPr>
        </p:nvSpPr>
        <p:spPr/>
        <p:txBody>
          <a:bodyPr/>
          <a:lstStyle/>
          <a:p>
            <a:r>
              <a:rPr lang="fr-CH" dirty="0" err="1" smtClean="0"/>
              <a:t>Traktandum</a:t>
            </a:r>
            <a:endParaRPr lang="en-US" dirty="0"/>
          </a:p>
        </p:txBody>
      </p:sp>
      <p:sp>
        <p:nvSpPr>
          <p:cNvPr id="6" name="Espace réservé du contenu 5"/>
          <p:cNvSpPr>
            <a:spLocks noGrp="1"/>
          </p:cNvSpPr>
          <p:nvPr>
            <p:ph sz="quarter" idx="15"/>
          </p:nvPr>
        </p:nvSpPr>
        <p:spPr/>
        <p:txBody>
          <a:bodyPr/>
          <a:lstStyle/>
          <a:p>
            <a:pPr marL="602034" indent="-457200">
              <a:lnSpc>
                <a:spcPct val="150000"/>
              </a:lnSpc>
              <a:buAutoNum type="arabicPeriod"/>
            </a:pPr>
            <a:r>
              <a:rPr lang="fr-CH" sz="2400" dirty="0" err="1" smtClean="0"/>
              <a:t>Kurzer</a:t>
            </a:r>
            <a:r>
              <a:rPr lang="fr-CH" sz="2400" dirty="0" smtClean="0"/>
              <a:t> </a:t>
            </a:r>
            <a:r>
              <a:rPr lang="fr-CH" sz="2400" dirty="0" err="1" smtClean="0"/>
              <a:t>Rückblick</a:t>
            </a:r>
            <a:r>
              <a:rPr lang="fr-CH" sz="2400" dirty="0" smtClean="0"/>
              <a:t> </a:t>
            </a:r>
            <a:r>
              <a:rPr lang="fr-CH" sz="2400" dirty="0" err="1" smtClean="0"/>
              <a:t>auf</a:t>
            </a:r>
            <a:r>
              <a:rPr lang="fr-CH" sz="2400" dirty="0" smtClean="0"/>
              <a:t> </a:t>
            </a:r>
            <a:r>
              <a:rPr lang="fr-CH" sz="2400" dirty="0" err="1" smtClean="0"/>
              <a:t>das</a:t>
            </a:r>
            <a:r>
              <a:rPr lang="fr-CH" sz="2400" dirty="0" smtClean="0"/>
              <a:t> </a:t>
            </a:r>
            <a:r>
              <a:rPr lang="fr-CH" sz="2400" dirty="0" err="1" smtClean="0"/>
              <a:t>Programm</a:t>
            </a:r>
            <a:r>
              <a:rPr lang="fr-CH" sz="2400" dirty="0" smtClean="0"/>
              <a:t> Jugend und Medien 2011-2015 </a:t>
            </a:r>
          </a:p>
          <a:p>
            <a:pPr marL="602034" indent="-457200">
              <a:lnSpc>
                <a:spcPct val="150000"/>
              </a:lnSpc>
              <a:buAutoNum type="arabicPeriod"/>
            </a:pPr>
            <a:r>
              <a:rPr lang="fr-CH" sz="2400" dirty="0" err="1" smtClean="0"/>
              <a:t>Bundesratsbeschluss</a:t>
            </a:r>
            <a:r>
              <a:rPr lang="fr-CH" sz="2400" dirty="0" smtClean="0"/>
              <a:t> von Mai 2015</a:t>
            </a:r>
          </a:p>
          <a:p>
            <a:pPr marL="602034" indent="-457200">
              <a:lnSpc>
                <a:spcPct val="150000"/>
              </a:lnSpc>
              <a:buAutoNum type="arabicPeriod"/>
            </a:pPr>
            <a:r>
              <a:rPr lang="fr-CH" sz="2400" dirty="0" err="1" smtClean="0"/>
              <a:t>Aktuelle</a:t>
            </a:r>
            <a:r>
              <a:rPr lang="fr-CH" sz="2400" dirty="0" smtClean="0"/>
              <a:t> </a:t>
            </a:r>
            <a:r>
              <a:rPr lang="fr-CH" sz="2400" dirty="0" err="1" smtClean="0"/>
              <a:t>Aktivitäten</a:t>
            </a:r>
            <a:r>
              <a:rPr lang="fr-CH" sz="2400" dirty="0" smtClean="0"/>
              <a:t> </a:t>
            </a:r>
            <a:r>
              <a:rPr lang="fr-CH" sz="2400" dirty="0" err="1" smtClean="0"/>
              <a:t>im</a:t>
            </a:r>
            <a:r>
              <a:rPr lang="fr-CH" sz="2400" dirty="0" smtClean="0"/>
              <a:t> </a:t>
            </a:r>
            <a:r>
              <a:rPr lang="fr-CH" sz="2400" dirty="0" err="1" smtClean="0"/>
              <a:t>regulierenden</a:t>
            </a:r>
            <a:r>
              <a:rPr lang="fr-CH" sz="2400" dirty="0" smtClean="0"/>
              <a:t> und </a:t>
            </a:r>
            <a:r>
              <a:rPr lang="fr-CH" sz="2400" dirty="0" err="1" smtClean="0"/>
              <a:t>erzieherischen</a:t>
            </a:r>
            <a:r>
              <a:rPr lang="fr-CH" sz="2400" dirty="0" smtClean="0"/>
              <a:t> </a:t>
            </a:r>
            <a:r>
              <a:rPr lang="fr-CH" sz="2400" dirty="0" err="1" smtClean="0"/>
              <a:t>Jugendmedienschutz</a:t>
            </a:r>
            <a:endParaRPr lang="fr-CH" sz="2400" dirty="0" smtClean="0"/>
          </a:p>
          <a:p>
            <a:pPr marL="602034" indent="-457200">
              <a:lnSpc>
                <a:spcPct val="150000"/>
              </a:lnSpc>
              <a:buAutoNum type="arabicPeriod"/>
            </a:pPr>
            <a:r>
              <a:rPr lang="fr-CH" sz="2400" dirty="0" err="1" smtClean="0"/>
              <a:t>Strategie</a:t>
            </a:r>
            <a:r>
              <a:rPr lang="fr-CH" sz="2400" dirty="0" smtClean="0"/>
              <a:t> Jugend und Medien 2016-2020 </a:t>
            </a:r>
          </a:p>
          <a:p>
            <a:pPr marL="144834" indent="0">
              <a:buNone/>
            </a:pPr>
            <a:endParaRPr lang="en-US" dirty="0"/>
          </a:p>
        </p:txBody>
      </p:sp>
    </p:spTree>
    <p:extLst>
      <p:ext uri="{BB962C8B-B14F-4D97-AF65-F5344CB8AC3E}">
        <p14:creationId xmlns:p14="http://schemas.microsoft.com/office/powerpoint/2010/main" val="4214745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367307E-C63C-47CD-86FC-0CBDD5F4BE9B}" type="datetime1">
              <a:rPr lang="de-DE" sz="800" smtClean="0">
                <a:latin typeface="Arial" pitchFamily="34" charset="0"/>
                <a:cs typeface="Arial" pitchFamily="34" charset="0"/>
              </a:rPr>
              <a:pPr/>
              <a:t>23.11.2016</a:t>
            </a:fld>
            <a:endParaRPr lang="de-DE" sz="800" dirty="0">
              <a:latin typeface="Arial" pitchFamily="34" charset="0"/>
              <a:cs typeface="Arial" pitchFamily="34" charset="0"/>
            </a:endParaRPr>
          </a:p>
        </p:txBody>
      </p:sp>
      <p:sp>
        <p:nvSpPr>
          <p:cNvPr id="3" name="Espace réservé du numéro de diapositive 2"/>
          <p:cNvSpPr>
            <a:spLocks noGrp="1"/>
          </p:cNvSpPr>
          <p:nvPr>
            <p:ph type="sldNum" sz="quarter" idx="12"/>
          </p:nvPr>
        </p:nvSpPr>
        <p:spPr/>
        <p:txBody>
          <a:bodyPr/>
          <a:lstStyle/>
          <a:p>
            <a:fld id="{0AEC1FD1-BE3B-4FD2-82B6-892F291D3AE0}" type="slidenum">
              <a:rPr lang="de-DE" sz="800" smtClean="0">
                <a:latin typeface="Arial" pitchFamily="34" charset="0"/>
                <a:cs typeface="Arial" pitchFamily="34" charset="0"/>
              </a:rPr>
              <a:pPr/>
              <a:t>20</a:t>
            </a:fld>
            <a:endParaRPr lang="de-DE" sz="800" dirty="0">
              <a:latin typeface="Arial" pitchFamily="34" charset="0"/>
              <a:cs typeface="Arial" pitchFamily="34" charset="0"/>
            </a:endParaRPr>
          </a:p>
        </p:txBody>
      </p:sp>
      <p:sp>
        <p:nvSpPr>
          <p:cNvPr id="4" name="Espace réservé du pied de page 3"/>
          <p:cNvSpPr>
            <a:spLocks noGrp="1"/>
          </p:cNvSpPr>
          <p:nvPr>
            <p:ph type="ftr" sz="quarter" idx="11"/>
          </p:nvPr>
        </p:nvSpPr>
        <p:spPr/>
        <p:txBody>
          <a:bodyPr/>
          <a:lstStyle/>
          <a:p>
            <a:r>
              <a:rPr lang="de-CH" sz="800" smtClean="0">
                <a:latin typeface="Arial" pitchFamily="34" charset="0"/>
                <a:cs typeface="Arial" pitchFamily="34" charset="0"/>
              </a:rPr>
              <a:t>«JUGEND UND MEDIEN», EIN PROJEKT DES BUNDESAMTES FÜR SOZIALVERSICHERUNGEN </a:t>
            </a:r>
            <a:endParaRPr lang="de-DE" sz="800" dirty="0">
              <a:latin typeface="Arial" pitchFamily="34" charset="0"/>
              <a:cs typeface="Arial" pitchFamily="34" charset="0"/>
            </a:endParaRPr>
          </a:p>
        </p:txBody>
      </p:sp>
      <p:sp>
        <p:nvSpPr>
          <p:cNvPr id="10" name="Espace réservé du texte 9"/>
          <p:cNvSpPr>
            <a:spLocks noGrp="1"/>
          </p:cNvSpPr>
          <p:nvPr>
            <p:ph type="body" sz="quarter" idx="13"/>
          </p:nvPr>
        </p:nvSpPr>
        <p:spPr/>
        <p:txBody>
          <a:bodyPr/>
          <a:lstStyle/>
          <a:p>
            <a:r>
              <a:rPr lang="fr-CH" dirty="0" err="1" smtClean="0"/>
              <a:t>Zusammenarbeit</a:t>
            </a:r>
            <a:r>
              <a:rPr lang="fr-CH" dirty="0" smtClean="0"/>
              <a:t> und </a:t>
            </a:r>
            <a:r>
              <a:rPr lang="fr-CH" dirty="0" err="1" smtClean="0"/>
              <a:t>Vernetzung</a:t>
            </a:r>
            <a:endParaRPr lang="en-US" dirty="0"/>
          </a:p>
        </p:txBody>
      </p:sp>
      <p:sp>
        <p:nvSpPr>
          <p:cNvPr id="7" name="Abgerundetes Rechteck 6"/>
          <p:cNvSpPr/>
          <p:nvPr/>
        </p:nvSpPr>
        <p:spPr bwMode="auto">
          <a:xfrm>
            <a:off x="6894704" y="4212679"/>
            <a:ext cx="2970144" cy="1120083"/>
          </a:xfrm>
          <a:prstGeom prst="roundRect">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CH" sz="2200" dirty="0" smtClean="0"/>
              <a:t>Netzwerk Medienkompetenz</a:t>
            </a:r>
            <a:endParaRPr kumimoji="0" lang="de-CH" sz="2200" b="0" i="0" u="none" strike="noStrike" cap="none" normalizeH="0" baseline="0" dirty="0" smtClean="0">
              <a:ln>
                <a:noFill/>
              </a:ln>
              <a:solidFill>
                <a:schemeClr val="tx1"/>
              </a:solidFill>
              <a:effectLst/>
              <a:latin typeface="Lucida Grande" pitchFamily="28" charset="0"/>
              <a:ea typeface="ヒラギノ角ゴ Pro W3" pitchFamily="28" charset="-128"/>
            </a:endParaRPr>
          </a:p>
          <a:p>
            <a:pPr marL="0" marR="0" indent="0" algn="ctr" defTabSz="914400" rtl="0" eaLnBrk="0" fontAlgn="base" latinLnBrk="0" hangingPunct="0">
              <a:lnSpc>
                <a:spcPct val="100000"/>
              </a:lnSpc>
              <a:spcBef>
                <a:spcPct val="0"/>
              </a:spcBef>
              <a:spcAft>
                <a:spcPct val="0"/>
              </a:spcAft>
              <a:buClrTx/>
              <a:buSzTx/>
              <a:buFontTx/>
              <a:buNone/>
              <a:tabLst/>
            </a:pPr>
            <a:r>
              <a:rPr lang="de-CH" sz="1900" dirty="0" smtClean="0">
                <a:solidFill>
                  <a:schemeClr val="bg1">
                    <a:lumMod val="50000"/>
                  </a:schemeClr>
                </a:solidFill>
              </a:rPr>
              <a:t>24.11.2016</a:t>
            </a:r>
            <a:endParaRPr kumimoji="0" lang="de-CH" sz="1900" b="0" i="0" u="none" strike="noStrike" cap="none" normalizeH="0" baseline="0" dirty="0" smtClean="0">
              <a:ln>
                <a:noFill/>
              </a:ln>
              <a:solidFill>
                <a:schemeClr val="bg1">
                  <a:lumMod val="50000"/>
                </a:schemeClr>
              </a:solidFill>
              <a:effectLst/>
            </a:endParaRPr>
          </a:p>
        </p:txBody>
      </p:sp>
      <p:sp>
        <p:nvSpPr>
          <p:cNvPr id="12" name="Abgerundetes Rechteck 11"/>
          <p:cNvSpPr/>
          <p:nvPr/>
        </p:nvSpPr>
        <p:spPr bwMode="auto">
          <a:xfrm>
            <a:off x="3646997" y="3566555"/>
            <a:ext cx="2970143" cy="1150180"/>
          </a:xfrm>
          <a:prstGeom prst="roundRect">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sz="2200" b="0" i="0" u="none" strike="noStrike" cap="none" normalizeH="0" baseline="0" dirty="0" smtClean="0">
                <a:ln>
                  <a:noFill/>
                </a:ln>
                <a:solidFill>
                  <a:schemeClr val="tx1"/>
                </a:solidFill>
                <a:effectLst/>
                <a:latin typeface="Lucida Grande" pitchFamily="28" charset="0"/>
                <a:ea typeface="ヒラギノ角ゴ Pro W3" pitchFamily="28" charset="-128"/>
              </a:rPr>
              <a:t>Kerngruppe Medienkompetenz</a:t>
            </a:r>
          </a:p>
          <a:p>
            <a:pPr marL="0" marR="0" indent="0" algn="ctr" defTabSz="914400" rtl="0" eaLnBrk="0" fontAlgn="base" latinLnBrk="0" hangingPunct="0">
              <a:lnSpc>
                <a:spcPct val="100000"/>
              </a:lnSpc>
              <a:spcBef>
                <a:spcPct val="0"/>
              </a:spcBef>
              <a:spcAft>
                <a:spcPct val="0"/>
              </a:spcAft>
              <a:buClrTx/>
              <a:buSzTx/>
              <a:buFontTx/>
              <a:buNone/>
              <a:tabLst/>
            </a:pPr>
            <a:r>
              <a:rPr lang="de-CH" sz="1900" dirty="0" smtClean="0">
                <a:solidFill>
                  <a:schemeClr val="bg1">
                    <a:lumMod val="50000"/>
                  </a:schemeClr>
                </a:solidFill>
              </a:rPr>
              <a:t>03.11.2016</a:t>
            </a:r>
            <a:endParaRPr kumimoji="0" lang="de-CH" sz="1900" b="0" i="0" u="none" strike="noStrike" cap="none" normalizeH="0" baseline="0" dirty="0" smtClean="0">
              <a:ln>
                <a:noFill/>
              </a:ln>
              <a:solidFill>
                <a:schemeClr val="bg1">
                  <a:lumMod val="50000"/>
                </a:schemeClr>
              </a:solidFill>
              <a:effectLst/>
            </a:endParaRPr>
          </a:p>
        </p:txBody>
      </p:sp>
      <p:sp>
        <p:nvSpPr>
          <p:cNvPr id="13" name="Abgerundetes Rechteck 12"/>
          <p:cNvSpPr/>
          <p:nvPr/>
        </p:nvSpPr>
        <p:spPr bwMode="auto">
          <a:xfrm>
            <a:off x="431800" y="4212679"/>
            <a:ext cx="2970145" cy="1438212"/>
          </a:xfrm>
          <a:prstGeom prst="roundRect">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sz="2200" b="0" i="0" u="none" strike="noStrike" cap="none" normalizeH="0" baseline="0" dirty="0" smtClean="0">
                <a:ln>
                  <a:noFill/>
                </a:ln>
                <a:solidFill>
                  <a:schemeClr val="tx1"/>
                </a:solidFill>
                <a:effectLst/>
                <a:latin typeface="Lucida Grande" pitchFamily="28" charset="0"/>
                <a:ea typeface="ヒラギノ角ゴ Pro W3" pitchFamily="28" charset="-128"/>
              </a:rPr>
              <a:t>Treffen mit Ansprechpersonen</a:t>
            </a:r>
            <a:r>
              <a:rPr kumimoji="0" lang="de-CH" sz="2200" b="0" i="0" u="none" strike="noStrike" cap="none" normalizeH="0" dirty="0" smtClean="0">
                <a:ln>
                  <a:noFill/>
                </a:ln>
                <a:solidFill>
                  <a:schemeClr val="tx1"/>
                </a:solidFill>
                <a:effectLst/>
                <a:latin typeface="Lucida Grande" pitchFamily="28" charset="0"/>
                <a:ea typeface="ヒラギノ角ゴ Pro W3" pitchFamily="28" charset="-128"/>
              </a:rPr>
              <a:t> der Kantone</a:t>
            </a:r>
            <a:endParaRPr kumimoji="0" lang="de-CH" sz="2200" b="0" i="0" u="none" strike="noStrike" cap="none" normalizeH="0" baseline="0" dirty="0" smtClean="0">
              <a:ln>
                <a:noFill/>
              </a:ln>
              <a:solidFill>
                <a:schemeClr val="tx1"/>
              </a:solidFill>
              <a:effectLst/>
              <a:latin typeface="Lucida Grande" pitchFamily="28" charset="0"/>
              <a:ea typeface="ヒラギノ角ゴ Pro W3" pitchFamily="28" charset="-128"/>
            </a:endParaRPr>
          </a:p>
          <a:p>
            <a:pPr marL="0" marR="0" indent="0" algn="ctr" defTabSz="914400" rtl="0" eaLnBrk="0" fontAlgn="base" latinLnBrk="0" hangingPunct="0">
              <a:lnSpc>
                <a:spcPct val="100000"/>
              </a:lnSpc>
              <a:spcBef>
                <a:spcPct val="0"/>
              </a:spcBef>
              <a:spcAft>
                <a:spcPct val="0"/>
              </a:spcAft>
              <a:buClrTx/>
              <a:buSzTx/>
              <a:buFontTx/>
              <a:buNone/>
              <a:tabLst/>
            </a:pPr>
            <a:r>
              <a:rPr lang="de-CH" sz="1900" dirty="0" smtClean="0">
                <a:solidFill>
                  <a:schemeClr val="bg1">
                    <a:lumMod val="50000"/>
                  </a:schemeClr>
                </a:solidFill>
              </a:rPr>
              <a:t>23.03.2016</a:t>
            </a:r>
            <a:endParaRPr kumimoji="0" lang="de-CH" sz="1900" b="0" i="0" u="none" strike="noStrike" cap="none" normalizeH="0" baseline="0" dirty="0" smtClean="0">
              <a:ln>
                <a:noFill/>
              </a:ln>
              <a:solidFill>
                <a:schemeClr val="bg1">
                  <a:lumMod val="50000"/>
                </a:schemeClr>
              </a:solidFill>
              <a:effectLst/>
            </a:endParaRPr>
          </a:p>
        </p:txBody>
      </p:sp>
      <p:sp>
        <p:nvSpPr>
          <p:cNvPr id="5" name="Ellipse 4"/>
          <p:cNvSpPr/>
          <p:nvPr/>
        </p:nvSpPr>
        <p:spPr bwMode="auto">
          <a:xfrm>
            <a:off x="431800" y="2678106"/>
            <a:ext cx="2970144" cy="1296144"/>
          </a:xfrm>
          <a:prstGeom prst="ellipse">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sz="2100" b="0" i="0" u="none" strike="noStrike" cap="none" normalizeH="0" baseline="0" dirty="0" smtClean="0">
                <a:ln>
                  <a:noFill/>
                </a:ln>
                <a:solidFill>
                  <a:schemeClr val="bg1"/>
                </a:solidFill>
                <a:effectLst/>
                <a:latin typeface="Lucida Grande" pitchFamily="28" charset="0"/>
                <a:ea typeface="ヒラギノ角ゴ Pro W3" pitchFamily="28" charset="-128"/>
              </a:rPr>
              <a:t>Kantone</a:t>
            </a:r>
          </a:p>
        </p:txBody>
      </p:sp>
      <p:sp>
        <p:nvSpPr>
          <p:cNvPr id="15" name="Ellipse 14"/>
          <p:cNvSpPr/>
          <p:nvPr/>
        </p:nvSpPr>
        <p:spPr bwMode="auto">
          <a:xfrm>
            <a:off x="3646997" y="2052439"/>
            <a:ext cx="2970144" cy="1296144"/>
          </a:xfrm>
          <a:prstGeom prst="ellipse">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sz="2100" b="0" i="0" u="none" strike="noStrike" cap="none" normalizeH="0" baseline="0" dirty="0" smtClean="0">
                <a:ln>
                  <a:noFill/>
                </a:ln>
                <a:solidFill>
                  <a:schemeClr val="bg1"/>
                </a:solidFill>
                <a:effectLst/>
              </a:rPr>
              <a:t>Bund, Kantone, Städte</a:t>
            </a:r>
          </a:p>
        </p:txBody>
      </p:sp>
      <p:sp>
        <p:nvSpPr>
          <p:cNvPr id="16" name="Ellipse 15"/>
          <p:cNvSpPr/>
          <p:nvPr/>
        </p:nvSpPr>
        <p:spPr bwMode="auto">
          <a:xfrm>
            <a:off x="6894704" y="2678106"/>
            <a:ext cx="2970144" cy="1296144"/>
          </a:xfrm>
          <a:prstGeom prst="ellipse">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CH" sz="2100" dirty="0" smtClean="0">
                <a:solidFill>
                  <a:schemeClr val="bg1"/>
                </a:solidFill>
              </a:rPr>
              <a:t>Verwaltung, NGOs, Uni/HS, Vereine, usw.</a:t>
            </a:r>
            <a:endParaRPr kumimoji="0" lang="de-CH" sz="2100" b="0"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1327772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a:prstGeom prst="rect">
            <a:avLst/>
          </a:prstGeom>
        </p:spPr>
        <p:txBody>
          <a:bodyPr/>
          <a:lstStyle/>
          <a:p>
            <a:fld id="{0AEC1FD1-BE3B-4FD2-82B6-892F291D3AE0}" type="slidenum">
              <a:rPr lang="de-DE" sz="800" smtClean="0">
                <a:latin typeface="Arial" pitchFamily="34" charset="0"/>
                <a:cs typeface="Arial" pitchFamily="34" charset="0"/>
              </a:rPr>
              <a:pPr/>
              <a:t>21</a:t>
            </a:fld>
            <a:endParaRPr lang="de-DE" sz="800" dirty="0">
              <a:latin typeface="Arial" pitchFamily="34" charset="0"/>
              <a:cs typeface="Arial" pitchFamily="34" charset="0"/>
            </a:endParaRPr>
          </a:p>
        </p:txBody>
      </p:sp>
      <p:sp>
        <p:nvSpPr>
          <p:cNvPr id="2" name="Datumsplatzhalter 1"/>
          <p:cNvSpPr>
            <a:spLocks noGrp="1"/>
          </p:cNvSpPr>
          <p:nvPr>
            <p:ph type="dt" sz="half" idx="10"/>
          </p:nvPr>
        </p:nvSpPr>
        <p:spPr>
          <a:prstGeom prst="rect">
            <a:avLst/>
          </a:prstGeom>
        </p:spPr>
        <p:txBody>
          <a:bodyPr/>
          <a:lstStyle/>
          <a:p>
            <a:fld id="{4367307E-C63C-47CD-86FC-0CBDD5F4BE9B}" type="datetime1">
              <a:rPr lang="de-DE" sz="800" smtClean="0">
                <a:latin typeface="Arial" pitchFamily="34" charset="0"/>
                <a:cs typeface="Arial" pitchFamily="34" charset="0"/>
              </a:rPr>
              <a:pPr/>
              <a:t>23.11.2016</a:t>
            </a:fld>
            <a:endParaRPr lang="de-DE" sz="800" dirty="0">
              <a:latin typeface="Arial" pitchFamily="34" charset="0"/>
              <a:cs typeface="Arial" pitchFamily="34" charset="0"/>
            </a:endParaRPr>
          </a:p>
        </p:txBody>
      </p:sp>
      <p:sp>
        <p:nvSpPr>
          <p:cNvPr id="4" name="Fußzeilenplatzhalter 3"/>
          <p:cNvSpPr>
            <a:spLocks noGrp="1"/>
          </p:cNvSpPr>
          <p:nvPr>
            <p:ph type="ftr" sz="quarter" idx="11"/>
          </p:nvPr>
        </p:nvSpPr>
        <p:spPr>
          <a:prstGeom prst="rect">
            <a:avLst/>
          </a:prstGeom>
        </p:spPr>
        <p:txBody>
          <a:bodyPr/>
          <a:lstStyle/>
          <a:p>
            <a:r>
              <a:rPr lang="de-CH" sz="800" smtClean="0">
                <a:latin typeface="Arial" pitchFamily="34" charset="0"/>
                <a:cs typeface="Arial" pitchFamily="34" charset="0"/>
              </a:rPr>
              <a:t>«JUGEND UND MEDIEN», EIN PROJEKT DES BUNDESAMTES FÜR SOZIALVERSICHERUNGEN </a:t>
            </a:r>
            <a:endParaRPr lang="de-DE" sz="800" dirty="0">
              <a:latin typeface="Arial" pitchFamily="34" charset="0"/>
              <a:cs typeface="Arial" pitchFamily="34" charset="0"/>
            </a:endParaRPr>
          </a:p>
        </p:txBody>
      </p:sp>
      <p:sp>
        <p:nvSpPr>
          <p:cNvPr id="5" name="Espace réservé du texte 4"/>
          <p:cNvSpPr>
            <a:spLocks noGrp="1"/>
          </p:cNvSpPr>
          <p:nvPr>
            <p:ph type="body" sz="quarter" idx="13"/>
          </p:nvPr>
        </p:nvSpPr>
        <p:spPr/>
        <p:txBody>
          <a:bodyPr/>
          <a:lstStyle/>
          <a:p>
            <a:r>
              <a:rPr lang="fr-CH" dirty="0" smtClean="0"/>
              <a:t>Strategie </a:t>
            </a:r>
            <a:r>
              <a:rPr lang="fr-CH" dirty="0" err="1" smtClean="0"/>
              <a:t>jugend</a:t>
            </a:r>
            <a:r>
              <a:rPr lang="fr-CH" dirty="0" smtClean="0"/>
              <a:t> und </a:t>
            </a:r>
            <a:r>
              <a:rPr lang="fr-CH" dirty="0" err="1" smtClean="0"/>
              <a:t>medien</a:t>
            </a:r>
            <a:r>
              <a:rPr lang="fr-CH" dirty="0" smtClean="0"/>
              <a:t> 2016 – 2020 </a:t>
            </a:r>
          </a:p>
          <a:p>
            <a:endParaRPr lang="en-US" dirty="0"/>
          </a:p>
        </p:txBody>
      </p:sp>
      <p:pic>
        <p:nvPicPr>
          <p:cNvPr id="12" name="Espace réservé pour une image  11"/>
          <p:cNvPicPr>
            <a:picLocks noGrp="1"/>
          </p:cNvPicPr>
          <p:nvPr>
            <p:ph type="pic" sz="quarter" idx="16"/>
          </p:nvPr>
        </p:nvPicPr>
        <p:blipFill>
          <a:blip r:embed="rId2">
            <a:extLst>
              <a:ext uri="{28A0092B-C50C-407E-A947-70E740481C1C}">
                <a14:useLocalDpi xmlns:a14="http://schemas.microsoft.com/office/drawing/2010/main" val="0"/>
              </a:ext>
            </a:extLst>
          </a:blip>
          <a:srcRect t="23243" b="23243"/>
          <a:stretch>
            <a:fillRect/>
          </a:stretch>
        </p:blipFill>
        <p:spPr>
          <a:xfrm>
            <a:off x="716209" y="2268463"/>
            <a:ext cx="8642350" cy="346786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0AEC1FD1-BE3B-4FD2-82B6-892F291D3AE0}" type="slidenum">
              <a:rPr lang="de-DE" sz="800" smtClean="0">
                <a:latin typeface="Arial" pitchFamily="34" charset="0"/>
                <a:cs typeface="Arial" pitchFamily="34" charset="0"/>
              </a:rPr>
              <a:pPr/>
              <a:t>22</a:t>
            </a:fld>
            <a:endParaRPr lang="de-DE" sz="800" dirty="0">
              <a:latin typeface="Arial" pitchFamily="34" charset="0"/>
              <a:cs typeface="Arial" pitchFamily="34" charset="0"/>
            </a:endParaRPr>
          </a:p>
        </p:txBody>
      </p:sp>
      <p:sp>
        <p:nvSpPr>
          <p:cNvPr id="2" name="Datumsplatzhalter 1"/>
          <p:cNvSpPr>
            <a:spLocks noGrp="1"/>
          </p:cNvSpPr>
          <p:nvPr>
            <p:ph type="dt" sz="half" idx="10"/>
          </p:nvPr>
        </p:nvSpPr>
        <p:spPr/>
        <p:txBody>
          <a:bodyPr/>
          <a:lstStyle/>
          <a:p>
            <a:fld id="{4367307E-C63C-47CD-86FC-0CBDD5F4BE9B}" type="datetime1">
              <a:rPr lang="de-DE" sz="800" smtClean="0">
                <a:latin typeface="Arial" pitchFamily="34" charset="0"/>
                <a:cs typeface="Arial" pitchFamily="34" charset="0"/>
              </a:rPr>
              <a:pPr/>
              <a:t>23.11.2016</a:t>
            </a:fld>
            <a:endParaRPr lang="de-DE" sz="800" dirty="0">
              <a:latin typeface="Arial" pitchFamily="34" charset="0"/>
              <a:cs typeface="Arial" pitchFamily="34" charset="0"/>
            </a:endParaRPr>
          </a:p>
        </p:txBody>
      </p:sp>
      <p:sp>
        <p:nvSpPr>
          <p:cNvPr id="4" name="Fußzeilenplatzhalter 3"/>
          <p:cNvSpPr>
            <a:spLocks noGrp="1"/>
          </p:cNvSpPr>
          <p:nvPr>
            <p:ph type="ftr" sz="quarter" idx="11"/>
          </p:nvPr>
        </p:nvSpPr>
        <p:spPr/>
        <p:txBody>
          <a:bodyPr/>
          <a:lstStyle/>
          <a:p>
            <a:r>
              <a:rPr lang="de-CH" sz="800" smtClean="0">
                <a:latin typeface="Arial" pitchFamily="34" charset="0"/>
                <a:cs typeface="Arial" pitchFamily="34" charset="0"/>
              </a:rPr>
              <a:t>«JUGEND UND MEDIEN», EIN PROJEKT DES BUNDESAMTES FÜR SOZIALVERSICHERUNGEN </a:t>
            </a:r>
            <a:endParaRPr lang="de-DE" sz="800" dirty="0">
              <a:latin typeface="Arial" pitchFamily="34" charset="0"/>
              <a:cs typeface="Arial" pitchFamily="34" charset="0"/>
            </a:endParaRPr>
          </a:p>
        </p:txBody>
      </p:sp>
      <p:sp>
        <p:nvSpPr>
          <p:cNvPr id="7" name="Textplatzhalter 6"/>
          <p:cNvSpPr>
            <a:spLocks noGrp="1"/>
          </p:cNvSpPr>
          <p:nvPr>
            <p:ph type="body" sz="quarter" idx="13"/>
          </p:nvPr>
        </p:nvSpPr>
        <p:spPr/>
        <p:txBody>
          <a:bodyPr/>
          <a:lstStyle/>
          <a:p>
            <a:r>
              <a:rPr lang="de-CH" dirty="0" smtClean="0"/>
              <a:t>Ebenen und Handlungsfelder</a:t>
            </a:r>
            <a:endParaRPr lang="de-CH" dirty="0"/>
          </a:p>
        </p:txBody>
      </p:sp>
      <p:graphicFrame>
        <p:nvGraphicFramePr>
          <p:cNvPr id="5" name="Tableau 4"/>
          <p:cNvGraphicFramePr>
            <a:graphicFrameLocks noGrp="1"/>
          </p:cNvGraphicFramePr>
          <p:nvPr>
            <p:extLst>
              <p:ext uri="{D42A27DB-BD31-4B8C-83A1-F6EECF244321}">
                <p14:modId xmlns:p14="http://schemas.microsoft.com/office/powerpoint/2010/main" val="2522529471"/>
              </p:ext>
            </p:extLst>
          </p:nvPr>
        </p:nvGraphicFramePr>
        <p:xfrm>
          <a:off x="709994" y="1841395"/>
          <a:ext cx="8522374" cy="4963572"/>
        </p:xfrm>
        <a:graphic>
          <a:graphicData uri="http://schemas.openxmlformats.org/drawingml/2006/table">
            <a:tbl>
              <a:tblPr firstRow="1" firstCol="1" bandRow="1"/>
              <a:tblGrid>
                <a:gridCol w="4129039"/>
                <a:gridCol w="4393335"/>
              </a:tblGrid>
              <a:tr h="576064">
                <a:tc gridSpan="2">
                  <a:txBody>
                    <a:bodyPr/>
                    <a:lstStyle/>
                    <a:p>
                      <a:pPr algn="ctr">
                        <a:lnSpc>
                          <a:spcPts val="1300"/>
                        </a:lnSpc>
                        <a:spcBef>
                          <a:spcPts val="600"/>
                        </a:spcBef>
                        <a:spcAft>
                          <a:spcPts val="600"/>
                        </a:spcAft>
                      </a:pPr>
                      <a:endParaRPr lang="de-CH" sz="1600" b="1" cap="all" dirty="0" smtClean="0">
                        <a:effectLst/>
                        <a:latin typeface="Arial" panose="020B0604020202020204" pitchFamily="34" charset="0"/>
                        <a:ea typeface="Calibri" panose="020F0502020204030204" pitchFamily="34" charset="0"/>
                      </a:endParaRPr>
                    </a:p>
                    <a:p>
                      <a:pPr algn="ctr">
                        <a:lnSpc>
                          <a:spcPts val="1300"/>
                        </a:lnSpc>
                        <a:spcBef>
                          <a:spcPts val="600"/>
                        </a:spcBef>
                        <a:spcAft>
                          <a:spcPts val="600"/>
                        </a:spcAft>
                      </a:pPr>
                      <a:r>
                        <a:rPr lang="de-CH" sz="1600" b="1" cap="all" dirty="0" smtClean="0">
                          <a:effectLst/>
                          <a:latin typeface="Arial" panose="020B0604020202020204" pitchFamily="34" charset="0"/>
                          <a:ea typeface="Calibri" panose="020F0502020204030204" pitchFamily="34" charset="0"/>
                        </a:rPr>
                        <a:t>Plattform </a:t>
                      </a:r>
                      <a:r>
                        <a:rPr lang="de-CH" sz="1600" b="1" cap="all" dirty="0">
                          <a:effectLst/>
                          <a:latin typeface="Arial" panose="020B0604020202020204" pitchFamily="34" charset="0"/>
                          <a:ea typeface="Calibri" panose="020F0502020204030204" pitchFamily="34" charset="0"/>
                        </a:rPr>
                        <a:t>Jugend und Medien / </a:t>
                      </a:r>
                      <a:r>
                        <a:rPr lang="de-CH" sz="1600" b="1" cap="all" dirty="0" smtClean="0">
                          <a:effectLst/>
                          <a:latin typeface="Arial" panose="020B0604020202020204" pitchFamily="34" charset="0"/>
                          <a:ea typeface="Calibri" panose="020F0502020204030204" pitchFamily="34" charset="0"/>
                        </a:rPr>
                        <a:t>BSV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r h="885437">
                <a:tc>
                  <a:txBody>
                    <a:bodyPr/>
                    <a:lstStyle/>
                    <a:p>
                      <a:pPr algn="ctr">
                        <a:lnSpc>
                          <a:spcPts val="1300"/>
                        </a:lnSpc>
                        <a:spcBef>
                          <a:spcPts val="600"/>
                        </a:spcBef>
                        <a:spcAft>
                          <a:spcPts val="600"/>
                        </a:spcAft>
                      </a:pPr>
                      <a:endParaRPr lang="de-CH" sz="1600" b="1" dirty="0" smtClean="0">
                        <a:effectLst/>
                        <a:latin typeface="Arial" panose="020B0604020202020204" pitchFamily="34" charset="0"/>
                        <a:ea typeface="Calibri" panose="020F0502020204030204" pitchFamily="34" charset="0"/>
                      </a:endParaRPr>
                    </a:p>
                    <a:p>
                      <a:pPr algn="ctr">
                        <a:lnSpc>
                          <a:spcPct val="100000"/>
                        </a:lnSpc>
                        <a:spcBef>
                          <a:spcPts val="600"/>
                        </a:spcBef>
                        <a:spcAft>
                          <a:spcPts val="600"/>
                        </a:spcAft>
                      </a:pPr>
                      <a:r>
                        <a:rPr lang="de-CH" sz="1800" b="1" dirty="0" smtClean="0">
                          <a:effectLst/>
                          <a:latin typeface="Arial" panose="020B0604020202020204" pitchFamily="34" charset="0"/>
                          <a:ea typeface="Calibri" panose="020F0502020204030204" pitchFamily="34" charset="0"/>
                        </a:rPr>
                        <a:t>Regulierender </a:t>
                      </a:r>
                      <a:r>
                        <a:rPr lang="de-CH" sz="1800" b="1" dirty="0">
                          <a:effectLst/>
                          <a:latin typeface="Arial" panose="020B0604020202020204" pitchFamily="34" charset="0"/>
                          <a:ea typeface="Calibri" panose="020F0502020204030204" pitchFamily="34" charset="0"/>
                        </a:rPr>
                        <a:t>Kinder- und </a:t>
                      </a:r>
                      <a:r>
                        <a:rPr lang="de-CH" sz="1800" b="1" dirty="0" smtClean="0">
                          <a:effectLst/>
                          <a:latin typeface="Arial" panose="020B0604020202020204" pitchFamily="34" charset="0"/>
                          <a:ea typeface="Calibri" panose="020F0502020204030204" pitchFamily="34" charset="0"/>
                        </a:rPr>
                        <a:t>Jugendmedienschutz</a:t>
                      </a:r>
                    </a:p>
                    <a:p>
                      <a:pPr algn="ctr">
                        <a:lnSpc>
                          <a:spcPts val="1300"/>
                        </a:lnSpc>
                        <a:spcBef>
                          <a:spcPts val="600"/>
                        </a:spcBef>
                        <a:spcAft>
                          <a:spcPts val="600"/>
                        </a:spcAft>
                      </a:pPr>
                      <a:endParaRPr lang="en-US" sz="16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ts val="1300"/>
                        </a:lnSpc>
                        <a:spcBef>
                          <a:spcPts val="600"/>
                        </a:spcBef>
                        <a:spcAft>
                          <a:spcPts val="600"/>
                        </a:spcAft>
                      </a:pPr>
                      <a:endParaRPr lang="de-CH" sz="1600" b="1" dirty="0" smtClean="0">
                        <a:effectLst/>
                        <a:latin typeface="Arial" panose="020B0604020202020204" pitchFamily="34" charset="0"/>
                        <a:ea typeface="Calibri" panose="020F0502020204030204" pitchFamily="34" charset="0"/>
                      </a:endParaRPr>
                    </a:p>
                    <a:p>
                      <a:pPr algn="ctr">
                        <a:lnSpc>
                          <a:spcPct val="100000"/>
                        </a:lnSpc>
                        <a:spcBef>
                          <a:spcPts val="600"/>
                        </a:spcBef>
                        <a:spcAft>
                          <a:spcPts val="600"/>
                        </a:spcAft>
                      </a:pPr>
                      <a:r>
                        <a:rPr lang="de-CH" sz="1800" b="1" dirty="0" smtClean="0">
                          <a:effectLst/>
                          <a:latin typeface="Arial" panose="020B0604020202020204" pitchFamily="34" charset="0"/>
                          <a:ea typeface="Calibri" panose="020F0502020204030204" pitchFamily="34" charset="0"/>
                        </a:rPr>
                        <a:t>Erzieherischer </a:t>
                      </a:r>
                      <a:r>
                        <a:rPr lang="de-CH" sz="1800" b="1" dirty="0">
                          <a:effectLst/>
                          <a:latin typeface="Arial" panose="020B0604020202020204" pitchFamily="34" charset="0"/>
                          <a:ea typeface="Calibri" panose="020F0502020204030204" pitchFamily="34" charset="0"/>
                        </a:rPr>
                        <a:t>Kinder- und Jugendmedienschutz</a:t>
                      </a:r>
                      <a:endParaRPr lang="en-US" sz="18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1249130">
                <a:tc>
                  <a:txBody>
                    <a:bodyPr/>
                    <a:lstStyle/>
                    <a:p>
                      <a:pPr algn="ctr">
                        <a:lnSpc>
                          <a:spcPts val="1300"/>
                        </a:lnSpc>
                        <a:spcBef>
                          <a:spcPts val="600"/>
                        </a:spcBef>
                        <a:spcAft>
                          <a:spcPts val="600"/>
                        </a:spcAft>
                      </a:pPr>
                      <a:endParaRPr lang="de-CH" sz="1600" dirty="0" smtClean="0">
                        <a:effectLst/>
                        <a:latin typeface="Arial" panose="020B0604020202020204" pitchFamily="34" charset="0"/>
                        <a:ea typeface="Calibri" panose="020F0502020204030204" pitchFamily="34" charset="0"/>
                      </a:endParaRPr>
                    </a:p>
                    <a:p>
                      <a:pPr algn="ctr">
                        <a:lnSpc>
                          <a:spcPct val="100000"/>
                        </a:lnSpc>
                        <a:spcBef>
                          <a:spcPts val="600"/>
                        </a:spcBef>
                        <a:spcAft>
                          <a:spcPts val="600"/>
                        </a:spcAft>
                      </a:pPr>
                      <a:r>
                        <a:rPr lang="de-CH" sz="1600" dirty="0" smtClean="0">
                          <a:effectLst/>
                          <a:latin typeface="Arial" panose="020B0604020202020204" pitchFamily="34" charset="0"/>
                          <a:ea typeface="Calibri" panose="020F0502020204030204" pitchFamily="34" charset="0"/>
                        </a:rPr>
                        <a:t>Neue </a:t>
                      </a:r>
                      <a:r>
                        <a:rPr lang="de-CH" sz="1600" dirty="0">
                          <a:effectLst/>
                          <a:latin typeface="Arial" panose="020B0604020202020204" pitchFamily="34" charset="0"/>
                          <a:ea typeface="Calibri" panose="020F0502020204030204" pitchFamily="34" charset="0"/>
                        </a:rPr>
                        <a:t>Rechtsgrundlage zum Jugendschutz im Bereich Film und Computerspiele</a:t>
                      </a:r>
                      <a:endParaRPr lang="en-US" sz="16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Bef>
                          <a:spcPts val="600"/>
                        </a:spcBef>
                        <a:spcAft>
                          <a:spcPts val="600"/>
                        </a:spcAft>
                      </a:pPr>
                      <a:endParaRPr lang="de-CH" sz="1600" dirty="0" smtClean="0">
                        <a:effectLst/>
                        <a:latin typeface="Arial" panose="020B0604020202020204" pitchFamily="34" charset="0"/>
                        <a:ea typeface="Calibri" panose="020F0502020204030204" pitchFamily="34" charset="0"/>
                      </a:endParaRPr>
                    </a:p>
                    <a:p>
                      <a:pPr algn="ctr">
                        <a:lnSpc>
                          <a:spcPts val="1300"/>
                        </a:lnSpc>
                        <a:spcBef>
                          <a:spcPts val="600"/>
                        </a:spcBef>
                        <a:spcAft>
                          <a:spcPts val="600"/>
                        </a:spcAft>
                      </a:pPr>
                      <a:r>
                        <a:rPr lang="de-CH" sz="1600" dirty="0" smtClean="0">
                          <a:effectLst/>
                          <a:latin typeface="Arial" panose="020B0604020202020204" pitchFamily="34" charset="0"/>
                          <a:ea typeface="Calibri" panose="020F0502020204030204" pitchFamily="34" charset="0"/>
                        </a:rPr>
                        <a:t>Information </a:t>
                      </a:r>
                      <a:r>
                        <a:rPr lang="de-CH" sz="1600" dirty="0">
                          <a:effectLst/>
                          <a:latin typeface="Arial" panose="020B0604020202020204" pitchFamily="34" charset="0"/>
                          <a:ea typeface="Calibri" panose="020F0502020204030204" pitchFamily="34" charset="0"/>
                        </a:rPr>
                        <a:t>und Sensibilisierung</a:t>
                      </a:r>
                      <a:endParaRPr lang="en-US" sz="1600" dirty="0">
                        <a:effectLst/>
                        <a:latin typeface="Arial" panose="020B0604020202020204" pitchFamily="34" charset="0"/>
                        <a:ea typeface="Calibri" panose="020F0502020204030204" pitchFamily="34" charset="0"/>
                      </a:endParaRPr>
                    </a:p>
                    <a:p>
                      <a:pPr algn="ctr">
                        <a:lnSpc>
                          <a:spcPts val="1300"/>
                        </a:lnSpc>
                        <a:spcBef>
                          <a:spcPts val="600"/>
                        </a:spcBef>
                        <a:spcAft>
                          <a:spcPts val="600"/>
                        </a:spcAft>
                      </a:pPr>
                      <a:r>
                        <a:rPr lang="de-CH" sz="1600" dirty="0">
                          <a:effectLst/>
                          <a:latin typeface="Arial" panose="020B0604020202020204" pitchFamily="34" charset="0"/>
                          <a:ea typeface="Calibri" panose="020F0502020204030204" pitchFamily="34" charset="0"/>
                        </a:rPr>
                        <a:t>Unterstützung der wichtigsten Stakeholder</a:t>
                      </a:r>
                      <a:endParaRPr lang="en-US" sz="1600" dirty="0">
                        <a:effectLst/>
                        <a:latin typeface="Arial" panose="020B0604020202020204" pitchFamily="34" charset="0"/>
                        <a:ea typeface="Calibri" panose="020F0502020204030204" pitchFamily="34" charset="0"/>
                      </a:endParaRPr>
                    </a:p>
                    <a:p>
                      <a:pPr algn="ctr">
                        <a:lnSpc>
                          <a:spcPts val="1300"/>
                        </a:lnSpc>
                        <a:spcBef>
                          <a:spcPts val="600"/>
                        </a:spcBef>
                        <a:spcAft>
                          <a:spcPts val="600"/>
                        </a:spcAft>
                      </a:pPr>
                      <a:r>
                        <a:rPr lang="de-CH" sz="1600" dirty="0">
                          <a:effectLst/>
                          <a:latin typeface="Arial" panose="020B0604020202020204" pitchFamily="34" charset="0"/>
                          <a:ea typeface="Calibri" panose="020F0502020204030204" pitchFamily="34" charset="0"/>
                        </a:rPr>
                        <a:t>Wissensaufbau</a:t>
                      </a:r>
                      <a:endParaRPr lang="en-US" sz="16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0602">
                <a:tc gridSpan="2">
                  <a:txBody>
                    <a:bodyPr/>
                    <a:lstStyle/>
                    <a:p>
                      <a:pPr algn="ctr">
                        <a:lnSpc>
                          <a:spcPts val="1300"/>
                        </a:lnSpc>
                        <a:spcBef>
                          <a:spcPts val="600"/>
                        </a:spcBef>
                        <a:spcAft>
                          <a:spcPts val="600"/>
                        </a:spcAft>
                      </a:pPr>
                      <a:endParaRPr lang="de-CH" sz="1600" b="1" dirty="0" smtClean="0">
                        <a:effectLst/>
                        <a:latin typeface="Arial" panose="020B0604020202020204" pitchFamily="34" charset="0"/>
                        <a:ea typeface="Calibri" panose="020F0502020204030204" pitchFamily="34" charset="0"/>
                      </a:endParaRPr>
                    </a:p>
                    <a:p>
                      <a:pPr algn="ctr">
                        <a:lnSpc>
                          <a:spcPts val="1300"/>
                        </a:lnSpc>
                        <a:spcBef>
                          <a:spcPts val="600"/>
                        </a:spcBef>
                        <a:spcAft>
                          <a:spcPts val="600"/>
                        </a:spcAft>
                      </a:pPr>
                      <a:r>
                        <a:rPr lang="de-CH" sz="1800" b="1" dirty="0" smtClean="0">
                          <a:effectLst/>
                          <a:latin typeface="Arial" panose="020B0604020202020204" pitchFamily="34" charset="0"/>
                          <a:ea typeface="Calibri" panose="020F0502020204030204" pitchFamily="34" charset="0"/>
                        </a:rPr>
                        <a:t>Querschnittsaufgaben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en-US"/>
                    </a:p>
                  </a:txBody>
                  <a:tcPr/>
                </a:tc>
              </a:tr>
              <a:tr h="1224136">
                <a:tc gridSpan="2">
                  <a:txBody>
                    <a:bodyPr/>
                    <a:lstStyle/>
                    <a:p>
                      <a:pPr algn="ctr">
                        <a:lnSpc>
                          <a:spcPts val="1300"/>
                        </a:lnSpc>
                        <a:spcBef>
                          <a:spcPts val="600"/>
                        </a:spcBef>
                        <a:spcAft>
                          <a:spcPts val="600"/>
                        </a:spcAft>
                      </a:pPr>
                      <a:endParaRPr lang="de-CH" sz="1600" dirty="0" smtClean="0">
                        <a:effectLst/>
                        <a:latin typeface="Arial" panose="020B0604020202020204" pitchFamily="34" charset="0"/>
                        <a:ea typeface="Calibri" panose="020F0502020204030204" pitchFamily="34" charset="0"/>
                      </a:endParaRPr>
                    </a:p>
                    <a:p>
                      <a:pPr algn="ctr">
                        <a:lnSpc>
                          <a:spcPts val="1300"/>
                        </a:lnSpc>
                        <a:spcBef>
                          <a:spcPts val="600"/>
                        </a:spcBef>
                        <a:spcAft>
                          <a:spcPts val="600"/>
                        </a:spcAft>
                      </a:pPr>
                      <a:r>
                        <a:rPr lang="de-CH" sz="1600" dirty="0" smtClean="0">
                          <a:effectLst/>
                          <a:latin typeface="Arial" panose="020B0604020202020204" pitchFamily="34" charset="0"/>
                          <a:ea typeface="Calibri" panose="020F0502020204030204" pitchFamily="34" charset="0"/>
                        </a:rPr>
                        <a:t>Koordination </a:t>
                      </a:r>
                      <a:r>
                        <a:rPr lang="de-CH" sz="1600" dirty="0">
                          <a:effectLst/>
                          <a:latin typeface="Arial" panose="020B0604020202020204" pitchFamily="34" charset="0"/>
                          <a:ea typeface="Calibri" panose="020F0502020204030204" pitchFamily="34" charset="0"/>
                        </a:rPr>
                        <a:t>und Vernetzung</a:t>
                      </a:r>
                      <a:endParaRPr lang="en-US" sz="1600" dirty="0">
                        <a:effectLst/>
                        <a:latin typeface="Arial" panose="020B0604020202020204" pitchFamily="34" charset="0"/>
                        <a:ea typeface="Calibri" panose="020F0502020204030204" pitchFamily="34" charset="0"/>
                      </a:endParaRPr>
                    </a:p>
                    <a:p>
                      <a:pPr algn="ctr">
                        <a:lnSpc>
                          <a:spcPts val="1300"/>
                        </a:lnSpc>
                        <a:spcBef>
                          <a:spcPts val="600"/>
                        </a:spcBef>
                        <a:spcAft>
                          <a:spcPts val="600"/>
                        </a:spcAft>
                      </a:pPr>
                      <a:r>
                        <a:rPr lang="de-CH" sz="1600" dirty="0">
                          <a:effectLst/>
                          <a:latin typeface="Arial" panose="020B0604020202020204" pitchFamily="34" charset="0"/>
                          <a:ea typeface="Calibri" panose="020F0502020204030204" pitchFamily="34" charset="0"/>
                        </a:rPr>
                        <a:t> Internationale Kooperation </a:t>
                      </a:r>
                      <a:endParaRPr lang="en-US" sz="1600" dirty="0">
                        <a:effectLst/>
                        <a:latin typeface="Arial" panose="020B0604020202020204" pitchFamily="34" charset="0"/>
                        <a:ea typeface="Calibri" panose="020F0502020204030204" pitchFamily="34" charset="0"/>
                      </a:endParaRPr>
                    </a:p>
                    <a:p>
                      <a:pPr algn="ctr">
                        <a:lnSpc>
                          <a:spcPts val="1300"/>
                        </a:lnSpc>
                        <a:spcBef>
                          <a:spcPts val="600"/>
                        </a:spcBef>
                        <a:spcAft>
                          <a:spcPts val="600"/>
                        </a:spcAft>
                      </a:pPr>
                      <a:r>
                        <a:rPr lang="de-CH" sz="1600" dirty="0" smtClean="0">
                          <a:effectLst/>
                          <a:latin typeface="Arial" panose="020B0604020202020204" pitchFamily="34" charset="0"/>
                          <a:ea typeface="Calibri" panose="020F0502020204030204" pitchFamily="34" charset="0"/>
                        </a:rPr>
                        <a:t>Monitoring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367307E-C63C-47CD-86FC-0CBDD5F4BE9B}" type="datetime1">
              <a:rPr lang="de-DE" sz="800" smtClean="0">
                <a:latin typeface="Arial" pitchFamily="34" charset="0"/>
                <a:cs typeface="Arial" pitchFamily="34" charset="0"/>
              </a:rPr>
              <a:pPr/>
              <a:t>23.11.2016</a:t>
            </a:fld>
            <a:endParaRPr lang="de-DE" sz="800" dirty="0">
              <a:latin typeface="Arial" pitchFamily="34" charset="0"/>
              <a:cs typeface="Arial" pitchFamily="34" charset="0"/>
            </a:endParaRPr>
          </a:p>
        </p:txBody>
      </p:sp>
      <p:sp>
        <p:nvSpPr>
          <p:cNvPr id="3" name="Espace réservé du numéro de diapositive 2"/>
          <p:cNvSpPr>
            <a:spLocks noGrp="1"/>
          </p:cNvSpPr>
          <p:nvPr>
            <p:ph type="sldNum" sz="quarter" idx="12"/>
          </p:nvPr>
        </p:nvSpPr>
        <p:spPr/>
        <p:txBody>
          <a:bodyPr/>
          <a:lstStyle/>
          <a:p>
            <a:fld id="{0AEC1FD1-BE3B-4FD2-82B6-892F291D3AE0}" type="slidenum">
              <a:rPr lang="de-DE" sz="800" smtClean="0">
                <a:latin typeface="Arial" pitchFamily="34" charset="0"/>
                <a:cs typeface="Arial" pitchFamily="34" charset="0"/>
              </a:rPr>
              <a:pPr/>
              <a:t>23</a:t>
            </a:fld>
            <a:endParaRPr lang="de-DE" sz="800" dirty="0">
              <a:latin typeface="Arial" pitchFamily="34" charset="0"/>
              <a:cs typeface="Arial" pitchFamily="34" charset="0"/>
            </a:endParaRPr>
          </a:p>
        </p:txBody>
      </p:sp>
      <p:sp>
        <p:nvSpPr>
          <p:cNvPr id="4" name="Espace réservé du pied de page 3"/>
          <p:cNvSpPr>
            <a:spLocks noGrp="1"/>
          </p:cNvSpPr>
          <p:nvPr>
            <p:ph type="ftr" sz="quarter" idx="11"/>
          </p:nvPr>
        </p:nvSpPr>
        <p:spPr/>
        <p:txBody>
          <a:bodyPr/>
          <a:lstStyle/>
          <a:p>
            <a:r>
              <a:rPr lang="de-CH" sz="800" smtClean="0">
                <a:latin typeface="Arial" pitchFamily="34" charset="0"/>
                <a:cs typeface="Arial" pitchFamily="34" charset="0"/>
              </a:rPr>
              <a:t>«JUGEND UND MEDIEN», EIN PROJEKT DES BUNDESAMTES FÜR SOZIALVERSICHERUNGEN </a:t>
            </a:r>
            <a:endParaRPr lang="de-DE" sz="800" dirty="0">
              <a:latin typeface="Arial" pitchFamily="34" charset="0"/>
              <a:cs typeface="Arial" pitchFamily="34" charset="0"/>
            </a:endParaRPr>
          </a:p>
        </p:txBody>
      </p:sp>
      <p:sp>
        <p:nvSpPr>
          <p:cNvPr id="5" name="Espace réservé du texte 4"/>
          <p:cNvSpPr>
            <a:spLocks noGrp="1"/>
          </p:cNvSpPr>
          <p:nvPr>
            <p:ph type="body" sz="quarter" idx="13"/>
          </p:nvPr>
        </p:nvSpPr>
        <p:spPr/>
        <p:txBody>
          <a:bodyPr/>
          <a:lstStyle/>
          <a:p>
            <a:r>
              <a:rPr lang="fr-CH" dirty="0" err="1" smtClean="0"/>
              <a:t>Schwerpunkte</a:t>
            </a:r>
            <a:r>
              <a:rPr lang="fr-CH" dirty="0" smtClean="0"/>
              <a:t> 2016 – 2020 </a:t>
            </a:r>
            <a:endParaRPr lang="en-US" dirty="0"/>
          </a:p>
        </p:txBody>
      </p:sp>
      <p:graphicFrame>
        <p:nvGraphicFramePr>
          <p:cNvPr id="9" name="Tableau 8"/>
          <p:cNvGraphicFramePr>
            <a:graphicFrameLocks noGrp="1"/>
          </p:cNvGraphicFramePr>
          <p:nvPr>
            <p:extLst>
              <p:ext uri="{D42A27DB-BD31-4B8C-83A1-F6EECF244321}">
                <p14:modId xmlns:p14="http://schemas.microsoft.com/office/powerpoint/2010/main" val="3871373114"/>
              </p:ext>
            </p:extLst>
          </p:nvPr>
        </p:nvGraphicFramePr>
        <p:xfrm>
          <a:off x="653267" y="1908423"/>
          <a:ext cx="8693150" cy="4536504"/>
        </p:xfrm>
        <a:graphic>
          <a:graphicData uri="http://schemas.openxmlformats.org/drawingml/2006/table">
            <a:tbl>
              <a:tblPr firstRow="1" firstCol="1" bandRow="1"/>
              <a:tblGrid>
                <a:gridCol w="4254427"/>
                <a:gridCol w="888440"/>
                <a:gridCol w="888440"/>
                <a:gridCol w="888440"/>
                <a:gridCol w="888440"/>
                <a:gridCol w="884963"/>
              </a:tblGrid>
              <a:tr h="504056">
                <a:tc>
                  <a:txBody>
                    <a:bodyPr/>
                    <a:lstStyle/>
                    <a:p>
                      <a:pPr algn="just">
                        <a:lnSpc>
                          <a:spcPts val="1300"/>
                        </a:lnSpc>
                        <a:spcBef>
                          <a:spcPts val="600"/>
                        </a:spcBef>
                        <a:spcAft>
                          <a:spcPts val="600"/>
                        </a:spcAft>
                      </a:pPr>
                      <a:r>
                        <a:rPr lang="de-CH" sz="1800" b="1" dirty="0">
                          <a:solidFill>
                            <a:srgbClr val="FFFFFF"/>
                          </a:solidFill>
                          <a:effectLst/>
                          <a:latin typeface="Arial" panose="020B0604020202020204" pitchFamily="34" charset="0"/>
                          <a:ea typeface="Calibri" panose="020F0502020204030204" pitchFamily="34" charset="0"/>
                        </a:rPr>
                        <a:t> </a:t>
                      </a:r>
                      <a:endParaRPr lang="en-US" sz="18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just">
                        <a:lnSpc>
                          <a:spcPts val="1300"/>
                        </a:lnSpc>
                        <a:spcBef>
                          <a:spcPts val="600"/>
                        </a:spcBef>
                        <a:spcAft>
                          <a:spcPts val="600"/>
                        </a:spcAft>
                      </a:pPr>
                      <a:endParaRPr lang="de-CH" sz="1800" b="1" dirty="0" smtClean="0">
                        <a:solidFill>
                          <a:srgbClr val="FFFFFF"/>
                        </a:solidFill>
                        <a:effectLst/>
                        <a:latin typeface="Arial" panose="020B0604020202020204" pitchFamily="34" charset="0"/>
                        <a:ea typeface="Calibri" panose="020F0502020204030204" pitchFamily="34" charset="0"/>
                      </a:endParaRPr>
                    </a:p>
                    <a:p>
                      <a:pPr algn="just">
                        <a:lnSpc>
                          <a:spcPts val="1300"/>
                        </a:lnSpc>
                        <a:spcBef>
                          <a:spcPts val="600"/>
                        </a:spcBef>
                        <a:spcAft>
                          <a:spcPts val="600"/>
                        </a:spcAft>
                      </a:pPr>
                      <a:r>
                        <a:rPr lang="de-CH" sz="1800" b="1" dirty="0" smtClean="0">
                          <a:solidFill>
                            <a:srgbClr val="FFFFFF"/>
                          </a:solidFill>
                          <a:effectLst/>
                          <a:latin typeface="Arial" panose="020B0604020202020204" pitchFamily="34" charset="0"/>
                          <a:ea typeface="Calibri" panose="020F0502020204030204" pitchFamily="34" charset="0"/>
                        </a:rPr>
                        <a:t>2016</a:t>
                      </a:r>
                      <a:endParaRPr lang="en-US" sz="1800" dirty="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just">
                        <a:lnSpc>
                          <a:spcPts val="1300"/>
                        </a:lnSpc>
                        <a:spcBef>
                          <a:spcPts val="600"/>
                        </a:spcBef>
                        <a:spcAft>
                          <a:spcPts val="600"/>
                        </a:spcAft>
                      </a:pPr>
                      <a:endParaRPr lang="de-CH" sz="1800" b="1" dirty="0" smtClean="0">
                        <a:solidFill>
                          <a:srgbClr val="FFFFFF"/>
                        </a:solidFill>
                        <a:effectLst/>
                        <a:latin typeface="Arial" panose="020B0604020202020204" pitchFamily="34" charset="0"/>
                        <a:ea typeface="Calibri" panose="020F0502020204030204" pitchFamily="34" charset="0"/>
                      </a:endParaRPr>
                    </a:p>
                    <a:p>
                      <a:pPr algn="just">
                        <a:lnSpc>
                          <a:spcPts val="1300"/>
                        </a:lnSpc>
                        <a:spcBef>
                          <a:spcPts val="600"/>
                        </a:spcBef>
                        <a:spcAft>
                          <a:spcPts val="600"/>
                        </a:spcAft>
                      </a:pPr>
                      <a:r>
                        <a:rPr lang="de-CH" sz="1800" b="1" dirty="0" smtClean="0">
                          <a:solidFill>
                            <a:srgbClr val="FFFFFF"/>
                          </a:solidFill>
                          <a:effectLst/>
                          <a:latin typeface="Arial" panose="020B0604020202020204" pitchFamily="34" charset="0"/>
                          <a:ea typeface="Calibri" panose="020F0502020204030204" pitchFamily="34" charset="0"/>
                        </a:rPr>
                        <a:t>2017</a:t>
                      </a:r>
                      <a:endParaRPr lang="en-US" sz="1800" dirty="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just">
                        <a:lnSpc>
                          <a:spcPts val="1300"/>
                        </a:lnSpc>
                        <a:spcBef>
                          <a:spcPts val="600"/>
                        </a:spcBef>
                        <a:spcAft>
                          <a:spcPts val="600"/>
                        </a:spcAft>
                      </a:pPr>
                      <a:endParaRPr lang="de-CH" sz="1800" b="1" dirty="0" smtClean="0">
                        <a:solidFill>
                          <a:srgbClr val="FFFFFF"/>
                        </a:solidFill>
                        <a:effectLst/>
                        <a:latin typeface="Arial" panose="020B0604020202020204" pitchFamily="34" charset="0"/>
                        <a:ea typeface="Calibri" panose="020F0502020204030204" pitchFamily="34" charset="0"/>
                      </a:endParaRPr>
                    </a:p>
                    <a:p>
                      <a:pPr algn="just">
                        <a:lnSpc>
                          <a:spcPts val="1300"/>
                        </a:lnSpc>
                        <a:spcBef>
                          <a:spcPts val="600"/>
                        </a:spcBef>
                        <a:spcAft>
                          <a:spcPts val="600"/>
                        </a:spcAft>
                      </a:pPr>
                      <a:r>
                        <a:rPr lang="de-CH" sz="1800" b="1" dirty="0" smtClean="0">
                          <a:solidFill>
                            <a:srgbClr val="FFFFFF"/>
                          </a:solidFill>
                          <a:effectLst/>
                          <a:latin typeface="Arial" panose="020B0604020202020204" pitchFamily="34" charset="0"/>
                          <a:ea typeface="Calibri" panose="020F0502020204030204" pitchFamily="34" charset="0"/>
                        </a:rPr>
                        <a:t>2018</a:t>
                      </a:r>
                      <a:endParaRPr lang="en-US" sz="1800" dirty="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just">
                        <a:lnSpc>
                          <a:spcPts val="1300"/>
                        </a:lnSpc>
                        <a:spcBef>
                          <a:spcPts val="600"/>
                        </a:spcBef>
                        <a:spcAft>
                          <a:spcPts val="600"/>
                        </a:spcAft>
                      </a:pPr>
                      <a:endParaRPr lang="de-CH" sz="1800" b="1" dirty="0" smtClean="0">
                        <a:solidFill>
                          <a:srgbClr val="FFFFFF"/>
                        </a:solidFill>
                        <a:effectLst/>
                        <a:latin typeface="Arial" panose="020B0604020202020204" pitchFamily="34" charset="0"/>
                        <a:ea typeface="Calibri" panose="020F0502020204030204" pitchFamily="34" charset="0"/>
                      </a:endParaRPr>
                    </a:p>
                    <a:p>
                      <a:pPr algn="just">
                        <a:lnSpc>
                          <a:spcPts val="1300"/>
                        </a:lnSpc>
                        <a:spcBef>
                          <a:spcPts val="600"/>
                        </a:spcBef>
                        <a:spcAft>
                          <a:spcPts val="600"/>
                        </a:spcAft>
                      </a:pPr>
                      <a:r>
                        <a:rPr lang="de-CH" sz="1800" b="1" dirty="0" smtClean="0">
                          <a:solidFill>
                            <a:srgbClr val="FFFFFF"/>
                          </a:solidFill>
                          <a:effectLst/>
                          <a:latin typeface="Arial" panose="020B0604020202020204" pitchFamily="34" charset="0"/>
                          <a:ea typeface="Calibri" panose="020F0502020204030204" pitchFamily="34" charset="0"/>
                        </a:rPr>
                        <a:t>2019</a:t>
                      </a:r>
                      <a:endParaRPr lang="en-US" sz="1800" dirty="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just">
                        <a:lnSpc>
                          <a:spcPts val="1300"/>
                        </a:lnSpc>
                        <a:spcBef>
                          <a:spcPts val="600"/>
                        </a:spcBef>
                        <a:spcAft>
                          <a:spcPts val="600"/>
                        </a:spcAft>
                      </a:pPr>
                      <a:endParaRPr lang="de-CH" sz="1800" b="1" dirty="0" smtClean="0">
                        <a:solidFill>
                          <a:srgbClr val="FFFFFF"/>
                        </a:solidFill>
                        <a:effectLst/>
                        <a:latin typeface="Arial" panose="020B0604020202020204" pitchFamily="34" charset="0"/>
                        <a:ea typeface="Calibri" panose="020F0502020204030204" pitchFamily="34" charset="0"/>
                      </a:endParaRPr>
                    </a:p>
                    <a:p>
                      <a:pPr algn="just">
                        <a:lnSpc>
                          <a:spcPts val="1300"/>
                        </a:lnSpc>
                        <a:spcBef>
                          <a:spcPts val="600"/>
                        </a:spcBef>
                        <a:spcAft>
                          <a:spcPts val="600"/>
                        </a:spcAft>
                      </a:pPr>
                      <a:r>
                        <a:rPr lang="de-CH" sz="1800" b="1" dirty="0" smtClean="0">
                          <a:solidFill>
                            <a:srgbClr val="FFFFFF"/>
                          </a:solidFill>
                          <a:effectLst/>
                          <a:latin typeface="Arial" panose="020B0604020202020204" pitchFamily="34" charset="0"/>
                          <a:ea typeface="Calibri" panose="020F0502020204030204" pitchFamily="34" charset="0"/>
                        </a:rPr>
                        <a:t>2020</a:t>
                      </a:r>
                      <a:endParaRPr lang="en-US" sz="1800" dirty="0">
                        <a:effectLst/>
                        <a:latin typeface="Arial" panose="020B0604020202020204" pitchFamily="34" charset="0"/>
                        <a:ea typeface="Calibri" panose="020F0502020204030204" pitchFamily="34"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r>
              <a:tr h="504056">
                <a:tc>
                  <a:txBody>
                    <a:bodyPr/>
                    <a:lstStyle/>
                    <a:p>
                      <a:pPr algn="just">
                        <a:lnSpc>
                          <a:spcPts val="1300"/>
                        </a:lnSpc>
                        <a:spcBef>
                          <a:spcPts val="600"/>
                        </a:spcBef>
                        <a:spcAft>
                          <a:spcPts val="600"/>
                        </a:spcAft>
                      </a:pPr>
                      <a:endParaRPr lang="de-CH" sz="1800" b="1" dirty="0" smtClean="0">
                        <a:effectLst/>
                        <a:latin typeface="Arial" panose="020B0604020202020204" pitchFamily="34" charset="0"/>
                        <a:ea typeface="Calibri" panose="020F0502020204030204" pitchFamily="34" charset="0"/>
                      </a:endParaRPr>
                    </a:p>
                    <a:p>
                      <a:pPr algn="just">
                        <a:lnSpc>
                          <a:spcPts val="1300"/>
                        </a:lnSpc>
                        <a:spcBef>
                          <a:spcPts val="600"/>
                        </a:spcBef>
                        <a:spcAft>
                          <a:spcPts val="600"/>
                        </a:spcAft>
                      </a:pPr>
                      <a:r>
                        <a:rPr lang="de-CH" sz="1800" b="1" dirty="0" smtClean="0">
                          <a:effectLst/>
                          <a:latin typeface="Arial" panose="020B0604020202020204" pitchFamily="34" charset="0"/>
                          <a:ea typeface="Calibri" panose="020F0502020204030204" pitchFamily="34" charset="0"/>
                        </a:rPr>
                        <a:t>Peer </a:t>
                      </a:r>
                      <a:r>
                        <a:rPr lang="de-CH" sz="1800" b="1" dirty="0">
                          <a:effectLst/>
                          <a:latin typeface="Arial" panose="020B0604020202020204" pitchFamily="34" charset="0"/>
                          <a:ea typeface="Calibri" panose="020F0502020204030204" pitchFamily="34" charset="0"/>
                        </a:rPr>
                        <a:t>Education</a:t>
                      </a:r>
                      <a:endParaRPr lang="en-US" sz="18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C000"/>
                    </a:solidFill>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504056">
                <a:tc>
                  <a:txBody>
                    <a:bodyPr/>
                    <a:lstStyle/>
                    <a:p>
                      <a:pPr algn="just">
                        <a:lnSpc>
                          <a:spcPts val="1300"/>
                        </a:lnSpc>
                        <a:spcBef>
                          <a:spcPts val="600"/>
                        </a:spcBef>
                        <a:spcAft>
                          <a:spcPts val="600"/>
                        </a:spcAft>
                      </a:pPr>
                      <a:endParaRPr lang="de-CH" sz="1800" b="1" dirty="0" smtClean="0">
                        <a:effectLst/>
                        <a:latin typeface="Arial" panose="020B0604020202020204" pitchFamily="34" charset="0"/>
                        <a:ea typeface="Calibri" panose="020F0502020204030204" pitchFamily="34" charset="0"/>
                      </a:endParaRPr>
                    </a:p>
                    <a:p>
                      <a:pPr algn="just">
                        <a:lnSpc>
                          <a:spcPts val="1300"/>
                        </a:lnSpc>
                        <a:spcBef>
                          <a:spcPts val="600"/>
                        </a:spcBef>
                        <a:spcAft>
                          <a:spcPts val="600"/>
                        </a:spcAft>
                      </a:pPr>
                      <a:r>
                        <a:rPr lang="de-CH" sz="1800" b="1" dirty="0" smtClean="0">
                          <a:effectLst/>
                          <a:latin typeface="Arial" panose="020B0604020202020204" pitchFamily="34" charset="0"/>
                          <a:ea typeface="Calibri" panose="020F0502020204030204" pitchFamily="34" charset="0"/>
                        </a:rPr>
                        <a:t>Sonderpädagogik</a:t>
                      </a:r>
                      <a:endParaRPr lang="en-US" sz="18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C000"/>
                    </a:solidFill>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504056">
                <a:tc>
                  <a:txBody>
                    <a:bodyPr/>
                    <a:lstStyle/>
                    <a:p>
                      <a:pPr algn="just">
                        <a:lnSpc>
                          <a:spcPts val="1300"/>
                        </a:lnSpc>
                        <a:spcBef>
                          <a:spcPts val="600"/>
                        </a:spcBef>
                        <a:spcAft>
                          <a:spcPts val="600"/>
                        </a:spcAft>
                      </a:pPr>
                      <a:endParaRPr lang="de-CH" sz="1800" b="1" dirty="0" smtClean="0">
                        <a:effectLst/>
                        <a:latin typeface="Arial" panose="020B0604020202020204" pitchFamily="34" charset="0"/>
                        <a:ea typeface="Calibri" panose="020F0502020204030204" pitchFamily="34" charset="0"/>
                      </a:endParaRPr>
                    </a:p>
                    <a:p>
                      <a:pPr algn="just">
                        <a:lnSpc>
                          <a:spcPts val="1300"/>
                        </a:lnSpc>
                        <a:spcBef>
                          <a:spcPts val="600"/>
                        </a:spcBef>
                        <a:spcAft>
                          <a:spcPts val="600"/>
                        </a:spcAft>
                      </a:pPr>
                      <a:r>
                        <a:rPr lang="de-CH" sz="1800" b="1" dirty="0" smtClean="0">
                          <a:effectLst/>
                          <a:latin typeface="Arial" panose="020B0604020202020204" pitchFamily="34" charset="0"/>
                          <a:ea typeface="Calibri" panose="020F0502020204030204" pitchFamily="34" charset="0"/>
                        </a:rPr>
                        <a:t>Extremismus </a:t>
                      </a:r>
                      <a:r>
                        <a:rPr lang="de-CH" sz="1800" b="1" dirty="0">
                          <a:effectLst/>
                          <a:latin typeface="Arial" panose="020B0604020202020204" pitchFamily="34" charset="0"/>
                          <a:ea typeface="Calibri" panose="020F0502020204030204" pitchFamily="34" charset="0"/>
                        </a:rPr>
                        <a:t>und Radikalisierung</a:t>
                      </a:r>
                      <a:endParaRPr lang="en-US" sz="18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C000"/>
                    </a:solidFill>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C000"/>
                    </a:solidFill>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504056">
                <a:tc>
                  <a:txBody>
                    <a:bodyPr/>
                    <a:lstStyle/>
                    <a:p>
                      <a:pPr algn="just">
                        <a:lnSpc>
                          <a:spcPts val="1300"/>
                        </a:lnSpc>
                        <a:spcBef>
                          <a:spcPts val="600"/>
                        </a:spcBef>
                        <a:spcAft>
                          <a:spcPts val="600"/>
                        </a:spcAft>
                      </a:pPr>
                      <a:endParaRPr lang="de-CH" sz="1800" b="1" dirty="0" smtClean="0">
                        <a:effectLst/>
                        <a:latin typeface="Arial" panose="020B0604020202020204" pitchFamily="34" charset="0"/>
                        <a:ea typeface="Calibri" panose="020F0502020204030204" pitchFamily="34" charset="0"/>
                      </a:endParaRPr>
                    </a:p>
                    <a:p>
                      <a:pPr algn="just">
                        <a:lnSpc>
                          <a:spcPts val="1300"/>
                        </a:lnSpc>
                        <a:spcBef>
                          <a:spcPts val="600"/>
                        </a:spcBef>
                        <a:spcAft>
                          <a:spcPts val="600"/>
                        </a:spcAft>
                      </a:pPr>
                      <a:r>
                        <a:rPr lang="de-CH" sz="1800" b="1" dirty="0" smtClean="0">
                          <a:effectLst/>
                          <a:latin typeface="Arial" panose="020B0604020202020204" pitchFamily="34" charset="0"/>
                          <a:ea typeface="Calibri" panose="020F0502020204030204" pitchFamily="34" charset="0"/>
                        </a:rPr>
                        <a:t>Sexuelle </a:t>
                      </a:r>
                      <a:r>
                        <a:rPr lang="de-CH" sz="1800" b="1" dirty="0">
                          <a:effectLst/>
                          <a:latin typeface="Arial" panose="020B0604020202020204" pitchFamily="34" charset="0"/>
                          <a:ea typeface="Calibri" panose="020F0502020204030204" pitchFamily="34" charset="0"/>
                        </a:rPr>
                        <a:t>Gewalt </a:t>
                      </a:r>
                      <a:endParaRPr lang="en-US" sz="18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C000"/>
                    </a:solidFill>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C000"/>
                    </a:solidFill>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504056">
                <a:tc>
                  <a:txBody>
                    <a:bodyPr/>
                    <a:lstStyle/>
                    <a:p>
                      <a:pPr algn="just">
                        <a:lnSpc>
                          <a:spcPts val="1300"/>
                        </a:lnSpc>
                        <a:spcBef>
                          <a:spcPts val="600"/>
                        </a:spcBef>
                        <a:spcAft>
                          <a:spcPts val="600"/>
                        </a:spcAft>
                      </a:pPr>
                      <a:endParaRPr lang="de-CH" sz="1800" b="1" dirty="0" smtClean="0">
                        <a:effectLst/>
                        <a:latin typeface="Arial" panose="020B0604020202020204" pitchFamily="34" charset="0"/>
                        <a:ea typeface="Calibri" panose="020F0502020204030204" pitchFamily="34" charset="0"/>
                      </a:endParaRPr>
                    </a:p>
                    <a:p>
                      <a:pPr algn="just">
                        <a:lnSpc>
                          <a:spcPts val="1300"/>
                        </a:lnSpc>
                        <a:spcBef>
                          <a:spcPts val="600"/>
                        </a:spcBef>
                        <a:spcAft>
                          <a:spcPts val="600"/>
                        </a:spcAft>
                      </a:pPr>
                      <a:r>
                        <a:rPr lang="de-CH" sz="1800" b="1" dirty="0" smtClean="0">
                          <a:effectLst/>
                          <a:latin typeface="Arial" panose="020B0604020202020204" pitchFamily="34" charset="0"/>
                          <a:ea typeface="Calibri" panose="020F0502020204030204" pitchFamily="34" charset="0"/>
                        </a:rPr>
                        <a:t>Datenschutz</a:t>
                      </a:r>
                      <a:endParaRPr lang="en-US" sz="18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C000"/>
                    </a:solidFill>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C000"/>
                    </a:solidFill>
                  </a:tcPr>
                </a:tc>
              </a:tr>
              <a:tr h="504056">
                <a:tc>
                  <a:txBody>
                    <a:bodyPr/>
                    <a:lstStyle/>
                    <a:p>
                      <a:pPr algn="just">
                        <a:lnSpc>
                          <a:spcPts val="1300"/>
                        </a:lnSpc>
                        <a:spcBef>
                          <a:spcPts val="600"/>
                        </a:spcBef>
                        <a:spcAft>
                          <a:spcPts val="600"/>
                        </a:spcAft>
                      </a:pPr>
                      <a:endParaRPr lang="de-CH" sz="1800" b="1" dirty="0" smtClean="0">
                        <a:effectLst/>
                        <a:latin typeface="Arial" panose="020B0604020202020204" pitchFamily="34" charset="0"/>
                        <a:ea typeface="Calibri" panose="020F0502020204030204" pitchFamily="34" charset="0"/>
                      </a:endParaRPr>
                    </a:p>
                    <a:p>
                      <a:pPr algn="just">
                        <a:lnSpc>
                          <a:spcPts val="1300"/>
                        </a:lnSpc>
                        <a:spcBef>
                          <a:spcPts val="600"/>
                        </a:spcBef>
                        <a:spcAft>
                          <a:spcPts val="600"/>
                        </a:spcAft>
                      </a:pPr>
                      <a:r>
                        <a:rPr lang="de-CH" sz="1800" b="1" dirty="0" smtClean="0">
                          <a:effectLst/>
                          <a:latin typeface="Arial" panose="020B0604020202020204" pitchFamily="34" charset="0"/>
                          <a:ea typeface="Calibri" panose="020F0502020204030204" pitchFamily="34" charset="0"/>
                        </a:rPr>
                        <a:t>Freizeit</a:t>
                      </a:r>
                      <a:r>
                        <a:rPr lang="de-CH" sz="1800" b="1" dirty="0">
                          <a:effectLst/>
                          <a:latin typeface="Arial" panose="020B0604020202020204" pitchFamily="34" charset="0"/>
                          <a:ea typeface="Calibri" panose="020F0502020204030204" pitchFamily="34" charset="0"/>
                        </a:rPr>
                        <a:t>, ausserschulische Settings</a:t>
                      </a:r>
                      <a:endParaRPr lang="en-US" sz="18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A8D08D"/>
                    </a:solidFill>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A8D08D"/>
                    </a:solidFill>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504056">
                <a:tc>
                  <a:txBody>
                    <a:bodyPr/>
                    <a:lstStyle/>
                    <a:p>
                      <a:pPr algn="just">
                        <a:lnSpc>
                          <a:spcPts val="1300"/>
                        </a:lnSpc>
                        <a:spcBef>
                          <a:spcPts val="600"/>
                        </a:spcBef>
                        <a:spcAft>
                          <a:spcPts val="600"/>
                        </a:spcAft>
                      </a:pPr>
                      <a:endParaRPr lang="de-CH" sz="1800" b="1" dirty="0" smtClean="0">
                        <a:effectLst/>
                        <a:latin typeface="Arial" panose="020B0604020202020204" pitchFamily="34" charset="0"/>
                        <a:ea typeface="Calibri" panose="020F0502020204030204" pitchFamily="34" charset="0"/>
                      </a:endParaRPr>
                    </a:p>
                    <a:p>
                      <a:pPr algn="just">
                        <a:lnSpc>
                          <a:spcPts val="1300"/>
                        </a:lnSpc>
                        <a:spcBef>
                          <a:spcPts val="600"/>
                        </a:spcBef>
                        <a:spcAft>
                          <a:spcPts val="600"/>
                        </a:spcAft>
                      </a:pPr>
                      <a:r>
                        <a:rPr lang="de-CH" sz="1800" b="1" dirty="0" smtClean="0">
                          <a:effectLst/>
                          <a:latin typeface="Arial" panose="020B0604020202020204" pitchFamily="34" charset="0"/>
                          <a:ea typeface="Calibri" panose="020F0502020204030204" pitchFamily="34" charset="0"/>
                        </a:rPr>
                        <a:t>Frühe Kindheit</a:t>
                      </a:r>
                      <a:endParaRPr lang="en-US" sz="18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A8D08D"/>
                    </a:solidFill>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A8D08D"/>
                    </a:solidFill>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r>
              <a:tr h="504056">
                <a:tc>
                  <a:txBody>
                    <a:bodyPr/>
                    <a:lstStyle/>
                    <a:p>
                      <a:pPr algn="just">
                        <a:lnSpc>
                          <a:spcPts val="1300"/>
                        </a:lnSpc>
                        <a:spcBef>
                          <a:spcPts val="600"/>
                        </a:spcBef>
                        <a:spcAft>
                          <a:spcPts val="600"/>
                        </a:spcAft>
                      </a:pPr>
                      <a:endParaRPr lang="de-CH" sz="1800" b="1" dirty="0" smtClean="0">
                        <a:effectLst/>
                        <a:latin typeface="Arial" panose="020B0604020202020204" pitchFamily="34" charset="0"/>
                        <a:ea typeface="Calibri" panose="020F0502020204030204" pitchFamily="34" charset="0"/>
                      </a:endParaRPr>
                    </a:p>
                    <a:p>
                      <a:pPr algn="just">
                        <a:lnSpc>
                          <a:spcPts val="1300"/>
                        </a:lnSpc>
                        <a:spcBef>
                          <a:spcPts val="600"/>
                        </a:spcBef>
                        <a:spcAft>
                          <a:spcPts val="600"/>
                        </a:spcAft>
                      </a:pPr>
                      <a:r>
                        <a:rPr lang="de-CH" sz="1800" b="1" dirty="0" smtClean="0">
                          <a:effectLst/>
                          <a:latin typeface="Arial" panose="020B0604020202020204" pitchFamily="34" charset="0"/>
                          <a:ea typeface="Calibri" panose="020F0502020204030204" pitchFamily="34" charset="0"/>
                        </a:rPr>
                        <a:t>Berufsbildung</a:t>
                      </a:r>
                      <a:endParaRPr lang="en-US" sz="18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algn="just">
                        <a:lnSpc>
                          <a:spcPts val="1300"/>
                        </a:lnSpc>
                        <a:spcBef>
                          <a:spcPts val="600"/>
                        </a:spcBef>
                        <a:spcAft>
                          <a:spcPts val="600"/>
                        </a:spcAft>
                      </a:pPr>
                      <a:r>
                        <a:rPr lang="de-CH" sz="1800">
                          <a:effectLst/>
                          <a:latin typeface="Arial" panose="020B0604020202020204" pitchFamily="34" charset="0"/>
                          <a:ea typeface="Calibri" panose="020F0502020204030204" pitchFamily="34" charset="0"/>
                        </a:rPr>
                        <a:t> </a:t>
                      </a:r>
                      <a:endParaRPr lang="en-US" sz="1800">
                        <a:effectLst/>
                        <a:latin typeface="Arial" panose="020B0604020202020204" pitchFamily="34" charset="0"/>
                        <a:ea typeface="Calibri" panose="020F0502020204030204" pitchFamily="34"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A8D08D"/>
                    </a:solidFill>
                  </a:tcPr>
                </a:tc>
                <a:tc>
                  <a:txBody>
                    <a:bodyPr/>
                    <a:lstStyle/>
                    <a:p>
                      <a:pPr algn="just">
                        <a:lnSpc>
                          <a:spcPts val="1300"/>
                        </a:lnSpc>
                        <a:spcBef>
                          <a:spcPts val="600"/>
                        </a:spcBef>
                        <a:spcAft>
                          <a:spcPts val="600"/>
                        </a:spcAft>
                      </a:pPr>
                      <a:r>
                        <a:rPr lang="de-CH" sz="1800" dirty="0">
                          <a:effectLst/>
                          <a:latin typeface="Arial" panose="020B0604020202020204" pitchFamily="34" charset="0"/>
                          <a:ea typeface="Calibri" panose="020F0502020204030204" pitchFamily="34" charset="0"/>
                        </a:rPr>
                        <a:t> </a:t>
                      </a:r>
                      <a:endParaRPr lang="en-US" sz="1800" dirty="0">
                        <a:effectLst/>
                        <a:latin typeface="Arial" panose="020B0604020202020204" pitchFamily="34" charset="0"/>
                        <a:ea typeface="Calibri" panose="020F0502020204030204" pitchFamily="34"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A8D08D"/>
                    </a:solidFill>
                  </a:tcPr>
                </a:tc>
              </a:tr>
            </a:tbl>
          </a:graphicData>
        </a:graphic>
      </p:graphicFrame>
    </p:spTree>
    <p:extLst>
      <p:ext uri="{BB962C8B-B14F-4D97-AF65-F5344CB8AC3E}">
        <p14:creationId xmlns:p14="http://schemas.microsoft.com/office/powerpoint/2010/main" val="16554976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367307E-C63C-47CD-86FC-0CBDD5F4BE9B}" type="datetime1">
              <a:rPr lang="de-DE" sz="800" smtClean="0">
                <a:latin typeface="Arial" pitchFamily="34" charset="0"/>
                <a:cs typeface="Arial" pitchFamily="34" charset="0"/>
              </a:rPr>
              <a:pPr/>
              <a:t>23.11.2016</a:t>
            </a:fld>
            <a:endParaRPr lang="de-DE" sz="800" dirty="0">
              <a:latin typeface="Arial" pitchFamily="34" charset="0"/>
              <a:cs typeface="Arial" pitchFamily="34" charset="0"/>
            </a:endParaRPr>
          </a:p>
        </p:txBody>
      </p:sp>
      <p:sp>
        <p:nvSpPr>
          <p:cNvPr id="3" name="Espace réservé du numéro de diapositive 2"/>
          <p:cNvSpPr>
            <a:spLocks noGrp="1"/>
          </p:cNvSpPr>
          <p:nvPr>
            <p:ph type="sldNum" sz="quarter" idx="12"/>
          </p:nvPr>
        </p:nvSpPr>
        <p:spPr/>
        <p:txBody>
          <a:bodyPr/>
          <a:lstStyle/>
          <a:p>
            <a:fld id="{0AEC1FD1-BE3B-4FD2-82B6-892F291D3AE0}" type="slidenum">
              <a:rPr lang="de-DE" sz="800" smtClean="0">
                <a:latin typeface="Arial" pitchFamily="34" charset="0"/>
                <a:cs typeface="Arial" pitchFamily="34" charset="0"/>
              </a:rPr>
              <a:pPr/>
              <a:t>24</a:t>
            </a:fld>
            <a:endParaRPr lang="de-DE" sz="800" dirty="0">
              <a:latin typeface="Arial" pitchFamily="34" charset="0"/>
              <a:cs typeface="Arial" pitchFamily="34" charset="0"/>
            </a:endParaRPr>
          </a:p>
        </p:txBody>
      </p:sp>
      <p:sp>
        <p:nvSpPr>
          <p:cNvPr id="4" name="Espace réservé du pied de page 3"/>
          <p:cNvSpPr>
            <a:spLocks noGrp="1"/>
          </p:cNvSpPr>
          <p:nvPr>
            <p:ph type="ftr" sz="quarter" idx="11"/>
          </p:nvPr>
        </p:nvSpPr>
        <p:spPr/>
        <p:txBody>
          <a:bodyPr/>
          <a:lstStyle/>
          <a:p>
            <a:r>
              <a:rPr lang="de-CH" sz="800" smtClean="0">
                <a:latin typeface="Arial" pitchFamily="34" charset="0"/>
                <a:cs typeface="Arial" pitchFamily="34" charset="0"/>
              </a:rPr>
              <a:t>«JUGEND UND MEDIEN», EIN PROJEKT DES BUNDESAMTES FÜR SOZIALVERSICHERUNGEN </a:t>
            </a:r>
            <a:endParaRPr lang="de-DE" sz="800" dirty="0">
              <a:latin typeface="Arial" pitchFamily="34" charset="0"/>
              <a:cs typeface="Arial" pitchFamily="34" charset="0"/>
            </a:endParaRPr>
          </a:p>
        </p:txBody>
      </p:sp>
      <p:sp>
        <p:nvSpPr>
          <p:cNvPr id="5" name="Espace réservé du texte 4"/>
          <p:cNvSpPr>
            <a:spLocks noGrp="1"/>
          </p:cNvSpPr>
          <p:nvPr>
            <p:ph type="body" sz="quarter" idx="13"/>
          </p:nvPr>
        </p:nvSpPr>
        <p:spPr/>
        <p:txBody>
          <a:bodyPr/>
          <a:lstStyle/>
          <a:p>
            <a:r>
              <a:rPr lang="fr-CH" dirty="0" err="1" smtClean="0"/>
              <a:t>Schwerpunkte</a:t>
            </a:r>
            <a:r>
              <a:rPr lang="fr-CH" dirty="0" smtClean="0"/>
              <a:t> 2017 – 2018 </a:t>
            </a:r>
            <a:endParaRPr lang="en-US" dirty="0"/>
          </a:p>
        </p:txBody>
      </p:sp>
      <p:sp>
        <p:nvSpPr>
          <p:cNvPr id="6" name="Espace réservé du contenu 5"/>
          <p:cNvSpPr>
            <a:spLocks noGrp="1"/>
          </p:cNvSpPr>
          <p:nvPr>
            <p:ph sz="quarter" idx="15"/>
          </p:nvPr>
        </p:nvSpPr>
        <p:spPr>
          <a:xfrm>
            <a:off x="5256336" y="1836415"/>
            <a:ext cx="4464495" cy="4900440"/>
          </a:xfrm>
          <a:solidFill>
            <a:srgbClr val="92D050"/>
          </a:solidFill>
        </p:spPr>
        <p:txBody>
          <a:bodyPr/>
          <a:lstStyle/>
          <a:p>
            <a:pPr marL="144834" indent="0">
              <a:buNone/>
            </a:pPr>
            <a:r>
              <a:rPr lang="fr-CH" dirty="0" smtClean="0"/>
              <a:t>SETTING: </a:t>
            </a:r>
            <a:r>
              <a:rPr lang="fr-CH" b="1" dirty="0" err="1" smtClean="0"/>
              <a:t>Freizeit</a:t>
            </a:r>
            <a:r>
              <a:rPr lang="fr-CH" b="1" dirty="0"/>
              <a:t> </a:t>
            </a:r>
            <a:r>
              <a:rPr lang="fr-CH" b="1" dirty="0" smtClean="0"/>
              <a:t>und </a:t>
            </a:r>
            <a:r>
              <a:rPr lang="fr-CH" b="1" dirty="0" err="1" smtClean="0"/>
              <a:t>ausserschulische</a:t>
            </a:r>
            <a:r>
              <a:rPr lang="fr-CH" b="1" dirty="0" smtClean="0"/>
              <a:t> </a:t>
            </a:r>
            <a:r>
              <a:rPr lang="fr-CH" b="1" dirty="0" err="1" smtClean="0"/>
              <a:t>Jugendarbeit</a:t>
            </a:r>
            <a:endParaRPr lang="fr-CH" b="1" dirty="0" smtClean="0"/>
          </a:p>
          <a:p>
            <a:pPr marL="144834" indent="0">
              <a:buNone/>
            </a:pPr>
            <a:endParaRPr lang="fr-CH" b="1" dirty="0" smtClean="0"/>
          </a:p>
          <a:p>
            <a:pPr lvl="0">
              <a:buFont typeface="Wingdings" panose="05000000000000000000" pitchFamily="2" charset="2"/>
              <a:buChar char="Ø"/>
            </a:pPr>
            <a:r>
              <a:rPr lang="de-CH" dirty="0"/>
              <a:t>Kenntnisse und </a:t>
            </a:r>
            <a:r>
              <a:rPr lang="de-CH" dirty="0" smtClean="0"/>
              <a:t>Instrumente für die </a:t>
            </a:r>
            <a:r>
              <a:rPr lang="de-CH" dirty="0"/>
              <a:t>Jugend- und </a:t>
            </a:r>
            <a:r>
              <a:rPr lang="de-CH" dirty="0" smtClean="0"/>
              <a:t>Sozialarbeitenden </a:t>
            </a:r>
          </a:p>
          <a:p>
            <a:pPr lvl="0">
              <a:buFont typeface="Wingdings" panose="05000000000000000000" pitchFamily="2" charset="2"/>
              <a:buChar char="Ø"/>
            </a:pPr>
            <a:r>
              <a:rPr lang="de-CH" dirty="0" smtClean="0"/>
              <a:t>Früherkennung </a:t>
            </a:r>
            <a:r>
              <a:rPr lang="de-CH" dirty="0"/>
              <a:t>von problematischen Situationen + Unterstützung</a:t>
            </a:r>
            <a:endParaRPr lang="de-CH" dirty="0" smtClean="0"/>
          </a:p>
          <a:p>
            <a:pPr lvl="0">
              <a:buFont typeface="Wingdings" panose="05000000000000000000" pitchFamily="2" charset="2"/>
              <a:buChar char="Ø"/>
            </a:pPr>
            <a:r>
              <a:rPr lang="de-CH" dirty="0"/>
              <a:t>Koordination und Zweckmässigkeit der Präventionsmassnahmen </a:t>
            </a:r>
          </a:p>
          <a:p>
            <a:pPr marL="144834" lvl="0" indent="0">
              <a:buNone/>
            </a:pPr>
            <a:endParaRPr lang="de-CH" sz="1400" u="sng" dirty="0" smtClean="0"/>
          </a:p>
          <a:p>
            <a:pPr marL="144834" lvl="0" indent="0">
              <a:buNone/>
            </a:pPr>
            <a:r>
              <a:rPr lang="de-CH" sz="1400" u="sng" dirty="0" smtClean="0"/>
              <a:t>Mögliche Partner</a:t>
            </a:r>
            <a:r>
              <a:rPr lang="de-CH" sz="1400" dirty="0"/>
              <a:t>: Dachverband offene Kinder- und Jugendarbeit Schweiz (DOJ), anim.ch (Westschweizer Plattform Jugendarbeit), Schweizerische Arbeitsgemeinschaft der Jugendverbände (SAJV), Infoklick (Schweizer Verein zur Kinder- und Jugendförderung)</a:t>
            </a:r>
            <a:endParaRPr lang="de-CH" sz="1400" dirty="0" smtClean="0"/>
          </a:p>
          <a:p>
            <a:pPr marL="144834" indent="0">
              <a:buNone/>
            </a:pPr>
            <a:endParaRPr lang="en-US" b="1" dirty="0"/>
          </a:p>
        </p:txBody>
      </p:sp>
      <p:sp>
        <p:nvSpPr>
          <p:cNvPr id="7" name="ZoneTexte 6"/>
          <p:cNvSpPr txBox="1"/>
          <p:nvPr/>
        </p:nvSpPr>
        <p:spPr>
          <a:xfrm>
            <a:off x="359792" y="1836415"/>
            <a:ext cx="4536504" cy="4361194"/>
          </a:xfrm>
          <a:prstGeom prst="rect">
            <a:avLst/>
          </a:prstGeom>
          <a:solidFill>
            <a:srgbClr val="FFC000"/>
          </a:solidFill>
        </p:spPr>
        <p:txBody>
          <a:bodyPr wrap="square" rtlCol="0">
            <a:spAutoFit/>
          </a:bodyPr>
          <a:lstStyle/>
          <a:p>
            <a:pPr marL="144834" indent="0">
              <a:buNone/>
            </a:pPr>
            <a:r>
              <a:rPr lang="fr-CH" sz="1800" dirty="0">
                <a:latin typeface="Arial" panose="020B0604020202020204" pitchFamily="34" charset="0"/>
                <a:cs typeface="Arial" panose="020B0604020202020204" pitchFamily="34" charset="0"/>
              </a:rPr>
              <a:t>THEMA: </a:t>
            </a:r>
            <a:r>
              <a:rPr lang="fr-CH" sz="1800" b="1" dirty="0" err="1">
                <a:latin typeface="Arial" panose="020B0604020202020204" pitchFamily="34" charset="0"/>
                <a:cs typeface="Arial" panose="020B0604020202020204" pitchFamily="34" charset="0"/>
              </a:rPr>
              <a:t>Hassreden</a:t>
            </a:r>
            <a:r>
              <a:rPr lang="fr-CH" sz="1800" b="1" dirty="0">
                <a:latin typeface="Arial" panose="020B0604020202020204" pitchFamily="34" charset="0"/>
                <a:cs typeface="Arial" panose="020B0604020202020204" pitchFamily="34" charset="0"/>
              </a:rPr>
              <a:t>, </a:t>
            </a:r>
            <a:r>
              <a:rPr lang="fr-CH" sz="1800" b="1" dirty="0" err="1">
                <a:latin typeface="Arial" panose="020B0604020202020204" pitchFamily="34" charset="0"/>
                <a:cs typeface="Arial" panose="020B0604020202020204" pitchFamily="34" charset="0"/>
              </a:rPr>
              <a:t>Extremismus</a:t>
            </a:r>
            <a:r>
              <a:rPr lang="fr-CH" sz="1800" b="1" dirty="0">
                <a:latin typeface="Arial" panose="020B0604020202020204" pitchFamily="34" charset="0"/>
                <a:cs typeface="Arial" panose="020B0604020202020204" pitchFamily="34" charset="0"/>
              </a:rPr>
              <a:t> und </a:t>
            </a:r>
            <a:r>
              <a:rPr lang="fr-CH" sz="1800" b="1" dirty="0" err="1" smtClean="0">
                <a:latin typeface="Arial" panose="020B0604020202020204" pitchFamily="34" charset="0"/>
                <a:cs typeface="Arial" panose="020B0604020202020204" pitchFamily="34" charset="0"/>
              </a:rPr>
              <a:t>Radikalisierung</a:t>
            </a:r>
            <a:endParaRPr lang="fr-CH" sz="1800" b="1" dirty="0" smtClean="0">
              <a:latin typeface="Arial" panose="020B0604020202020204" pitchFamily="34" charset="0"/>
              <a:cs typeface="Arial" panose="020B0604020202020204" pitchFamily="34" charset="0"/>
            </a:endParaRPr>
          </a:p>
          <a:p>
            <a:pPr marL="144834" indent="0">
              <a:buNone/>
            </a:pPr>
            <a:endParaRPr lang="fr-CH" sz="1800" b="1" dirty="0">
              <a:latin typeface="Arial" panose="020B0604020202020204" pitchFamily="34" charset="0"/>
              <a:cs typeface="Arial" panose="020B0604020202020204" pitchFamily="34" charset="0"/>
            </a:endParaRPr>
          </a:p>
          <a:p>
            <a:pPr marL="487734" indent="-342900" eaLnBrk="1" hangingPunct="1">
              <a:spcBef>
                <a:spcPct val="20000"/>
              </a:spcBef>
              <a:buFont typeface="Wingdings" panose="05000000000000000000" pitchFamily="2" charset="2"/>
              <a:buChar char="Ø"/>
            </a:pPr>
            <a:r>
              <a:rPr lang="de-CH" sz="1900" dirty="0">
                <a:latin typeface="Arial" pitchFamily="34" charset="0"/>
                <a:ea typeface="+mn-ea"/>
                <a:cs typeface="Arial" pitchFamily="34" charset="0"/>
              </a:rPr>
              <a:t>Sensibilisierung der Eltern und Fachleute zu Risiken in sozialen Netzwerken</a:t>
            </a:r>
          </a:p>
          <a:p>
            <a:pPr marL="487734" indent="-342900" eaLnBrk="1" hangingPunct="1">
              <a:spcBef>
                <a:spcPct val="20000"/>
              </a:spcBef>
              <a:buFont typeface="Wingdings" panose="05000000000000000000" pitchFamily="2" charset="2"/>
              <a:buChar char="Ø"/>
            </a:pPr>
            <a:r>
              <a:rPr lang="de-CH" sz="1900" dirty="0">
                <a:latin typeface="Arial" pitchFamily="34" charset="0"/>
                <a:ea typeface="+mn-ea"/>
                <a:cs typeface="Arial" pitchFamily="34" charset="0"/>
              </a:rPr>
              <a:t>Koordination und Zweckmässigkeit der Präventionsmassnahmen </a:t>
            </a:r>
          </a:p>
          <a:p>
            <a:pPr marL="487734" indent="-342900" eaLnBrk="1" hangingPunct="1">
              <a:spcBef>
                <a:spcPct val="20000"/>
              </a:spcBef>
              <a:buFont typeface="Wingdings" panose="05000000000000000000" pitchFamily="2" charset="2"/>
              <a:buChar char="Ø"/>
            </a:pPr>
            <a:r>
              <a:rPr lang="de-CH" sz="1900" dirty="0">
                <a:latin typeface="Arial" pitchFamily="34" charset="0"/>
                <a:ea typeface="+mn-ea"/>
                <a:cs typeface="Arial" pitchFamily="34" charset="0"/>
              </a:rPr>
              <a:t>Früherkennung von problematischen Situationen + Unterstützung</a:t>
            </a:r>
            <a:endParaRPr lang="fr-CH" sz="1900" dirty="0">
              <a:latin typeface="Arial" pitchFamily="34" charset="0"/>
              <a:ea typeface="+mn-ea"/>
              <a:cs typeface="Arial" pitchFamily="34" charset="0"/>
            </a:endParaRPr>
          </a:p>
          <a:p>
            <a:pPr marL="144834" indent="0">
              <a:buNone/>
            </a:pPr>
            <a:endParaRPr lang="fr-CH" sz="1800" u="sng" dirty="0">
              <a:latin typeface="Arial" panose="020B0604020202020204" pitchFamily="34" charset="0"/>
              <a:cs typeface="Arial" panose="020B0604020202020204" pitchFamily="34" charset="0"/>
            </a:endParaRPr>
          </a:p>
          <a:p>
            <a:pPr marL="144834" indent="0">
              <a:buNone/>
            </a:pPr>
            <a:r>
              <a:rPr lang="fr-CH" sz="1400" u="sng" dirty="0" err="1">
                <a:latin typeface="Arial" pitchFamily="34" charset="0"/>
                <a:ea typeface="+mn-ea"/>
                <a:cs typeface="Arial" pitchFamily="34" charset="0"/>
              </a:rPr>
              <a:t>Mögliche</a:t>
            </a:r>
            <a:r>
              <a:rPr lang="fr-CH" sz="1400" u="sng" dirty="0">
                <a:latin typeface="Arial" pitchFamily="34" charset="0"/>
                <a:ea typeface="+mn-ea"/>
                <a:cs typeface="Arial" pitchFamily="34" charset="0"/>
              </a:rPr>
              <a:t> Partner</a:t>
            </a:r>
            <a:r>
              <a:rPr lang="fr-CH" sz="1400" dirty="0">
                <a:latin typeface="Arial" pitchFamily="34" charset="0"/>
                <a:ea typeface="+mn-ea"/>
                <a:cs typeface="Arial" pitchFamily="34" charset="0"/>
              </a:rPr>
              <a:t>: </a:t>
            </a:r>
            <a:r>
              <a:rPr lang="de-CH" sz="1400" dirty="0">
                <a:latin typeface="Arial" pitchFamily="34" charset="0"/>
                <a:ea typeface="+mn-ea"/>
                <a:cs typeface="Arial" pitchFamily="34" charset="0"/>
              </a:rPr>
              <a:t>Sicherheitsverbund Schweiz (SVS), Fachstelle für </a:t>
            </a:r>
            <a:r>
              <a:rPr lang="de-CH" sz="1400" dirty="0" err="1">
                <a:latin typeface="Arial" pitchFamily="34" charset="0"/>
                <a:ea typeface="+mn-ea"/>
                <a:cs typeface="Arial" pitchFamily="34" charset="0"/>
              </a:rPr>
              <a:t>Rassismusbekämpfung</a:t>
            </a:r>
            <a:r>
              <a:rPr lang="de-CH" sz="1400" dirty="0">
                <a:latin typeface="Arial" pitchFamily="34" charset="0"/>
                <a:ea typeface="+mn-ea"/>
                <a:cs typeface="Arial" pitchFamily="34" charset="0"/>
              </a:rPr>
              <a:t> (FRB</a:t>
            </a:r>
            <a:r>
              <a:rPr lang="de-CH" sz="1400" dirty="0" smtClean="0">
                <a:latin typeface="Arial" pitchFamily="34" charset="0"/>
                <a:ea typeface="+mn-ea"/>
                <a:cs typeface="Arial" pitchFamily="34" charset="0"/>
              </a:rPr>
              <a:t>), </a:t>
            </a:r>
            <a:r>
              <a:rPr lang="de-CH" sz="1400" dirty="0" err="1" smtClean="0">
                <a:latin typeface="Arial" pitchFamily="34" charset="0"/>
                <a:ea typeface="+mn-ea"/>
                <a:cs typeface="Arial" pitchFamily="34" charset="0"/>
              </a:rPr>
              <a:t>fedpol</a:t>
            </a:r>
            <a:r>
              <a:rPr lang="de-CH" sz="1400" dirty="0" smtClean="0">
                <a:latin typeface="Arial" pitchFamily="34" charset="0"/>
                <a:ea typeface="+mn-ea"/>
                <a:cs typeface="Arial" pitchFamily="34" charset="0"/>
              </a:rPr>
              <a:t>, SKP</a:t>
            </a:r>
            <a:endParaRPr lang="en-US" sz="1400" dirty="0">
              <a:latin typeface="Arial" pitchFamily="34" charset="0"/>
              <a:ea typeface="+mn-ea"/>
              <a:cs typeface="Arial" pitchFamily="34" charset="0"/>
            </a:endParaRPr>
          </a:p>
        </p:txBody>
      </p:sp>
    </p:spTree>
    <p:extLst>
      <p:ext uri="{BB962C8B-B14F-4D97-AF65-F5344CB8AC3E}">
        <p14:creationId xmlns:p14="http://schemas.microsoft.com/office/powerpoint/2010/main" val="1171724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367307E-C63C-47CD-86FC-0CBDD5F4BE9B}" type="datetime1">
              <a:rPr lang="de-DE" sz="800" smtClean="0">
                <a:latin typeface="Arial" pitchFamily="34" charset="0"/>
                <a:cs typeface="Arial" pitchFamily="34" charset="0"/>
              </a:rPr>
              <a:pPr/>
              <a:t>23.11.2016</a:t>
            </a:fld>
            <a:endParaRPr lang="de-DE" sz="800" dirty="0">
              <a:latin typeface="Arial" pitchFamily="34" charset="0"/>
              <a:cs typeface="Arial" pitchFamily="34" charset="0"/>
            </a:endParaRPr>
          </a:p>
        </p:txBody>
      </p:sp>
      <p:sp>
        <p:nvSpPr>
          <p:cNvPr id="3" name="Espace réservé du numéro de diapositive 2"/>
          <p:cNvSpPr>
            <a:spLocks noGrp="1"/>
          </p:cNvSpPr>
          <p:nvPr>
            <p:ph type="sldNum" sz="quarter" idx="12"/>
          </p:nvPr>
        </p:nvSpPr>
        <p:spPr/>
        <p:txBody>
          <a:bodyPr/>
          <a:lstStyle/>
          <a:p>
            <a:fld id="{0AEC1FD1-BE3B-4FD2-82B6-892F291D3AE0}" type="slidenum">
              <a:rPr lang="de-DE" sz="800" smtClean="0">
                <a:latin typeface="Arial" pitchFamily="34" charset="0"/>
                <a:cs typeface="Arial" pitchFamily="34" charset="0"/>
              </a:rPr>
              <a:pPr/>
              <a:t>25</a:t>
            </a:fld>
            <a:endParaRPr lang="de-DE" sz="800" dirty="0">
              <a:latin typeface="Arial" pitchFamily="34" charset="0"/>
              <a:cs typeface="Arial" pitchFamily="34" charset="0"/>
            </a:endParaRPr>
          </a:p>
        </p:txBody>
      </p:sp>
      <p:sp>
        <p:nvSpPr>
          <p:cNvPr id="4" name="Espace réservé du pied de page 3"/>
          <p:cNvSpPr>
            <a:spLocks noGrp="1"/>
          </p:cNvSpPr>
          <p:nvPr>
            <p:ph type="ftr" sz="quarter" idx="11"/>
          </p:nvPr>
        </p:nvSpPr>
        <p:spPr/>
        <p:txBody>
          <a:bodyPr/>
          <a:lstStyle/>
          <a:p>
            <a:r>
              <a:rPr lang="de-CH" sz="800" smtClean="0">
                <a:latin typeface="Arial" pitchFamily="34" charset="0"/>
                <a:cs typeface="Arial" pitchFamily="34" charset="0"/>
              </a:rPr>
              <a:t>«JUGEND UND MEDIEN», EIN PROJEKT DES BUNDESAMTES FÜR SOZIALVERSICHERUNGEN </a:t>
            </a:r>
            <a:endParaRPr lang="de-DE" sz="800" dirty="0">
              <a:latin typeface="Arial" pitchFamily="34" charset="0"/>
              <a:cs typeface="Arial" pitchFamily="34" charset="0"/>
            </a:endParaRPr>
          </a:p>
        </p:txBody>
      </p:sp>
      <p:sp>
        <p:nvSpPr>
          <p:cNvPr id="5" name="Espace réservé du texte 4"/>
          <p:cNvSpPr>
            <a:spLocks noGrp="1"/>
          </p:cNvSpPr>
          <p:nvPr>
            <p:ph type="body" sz="quarter" idx="13"/>
          </p:nvPr>
        </p:nvSpPr>
        <p:spPr/>
        <p:txBody>
          <a:bodyPr/>
          <a:lstStyle/>
          <a:p>
            <a:r>
              <a:rPr lang="fr-CH" dirty="0" err="1" smtClean="0"/>
              <a:t>Schwerpunkte</a:t>
            </a:r>
            <a:r>
              <a:rPr lang="fr-CH" dirty="0" smtClean="0"/>
              <a:t> 2018 – 2019 </a:t>
            </a:r>
            <a:endParaRPr lang="en-US" dirty="0"/>
          </a:p>
        </p:txBody>
      </p:sp>
      <p:sp>
        <p:nvSpPr>
          <p:cNvPr id="6" name="Espace réservé du contenu 5"/>
          <p:cNvSpPr>
            <a:spLocks noGrp="1"/>
          </p:cNvSpPr>
          <p:nvPr>
            <p:ph sz="quarter" idx="15"/>
          </p:nvPr>
        </p:nvSpPr>
        <p:spPr>
          <a:xfrm>
            <a:off x="575816" y="1836988"/>
            <a:ext cx="4189862" cy="4319907"/>
          </a:xfrm>
          <a:solidFill>
            <a:srgbClr val="FFC000"/>
          </a:solidFill>
        </p:spPr>
        <p:txBody>
          <a:bodyPr/>
          <a:lstStyle/>
          <a:p>
            <a:pPr marL="144834" indent="0">
              <a:buNone/>
            </a:pPr>
            <a:r>
              <a:rPr lang="fr-CH" dirty="0"/>
              <a:t>THEMA: </a:t>
            </a:r>
            <a:r>
              <a:rPr lang="fr-CH" b="1" dirty="0" smtClean="0"/>
              <a:t>Sexuelle </a:t>
            </a:r>
            <a:r>
              <a:rPr lang="fr-CH" b="1" dirty="0" err="1" smtClean="0"/>
              <a:t>Gewalt</a:t>
            </a:r>
            <a:endParaRPr lang="fr-CH" b="1" dirty="0" smtClean="0"/>
          </a:p>
          <a:p>
            <a:pPr marL="144834" indent="0">
              <a:buNone/>
            </a:pPr>
            <a:endParaRPr lang="fr-CH" b="1" dirty="0"/>
          </a:p>
          <a:p>
            <a:pPr lvl="0">
              <a:buFont typeface="Wingdings" panose="05000000000000000000" pitchFamily="2" charset="2"/>
              <a:buChar char="Ø"/>
            </a:pPr>
            <a:r>
              <a:rPr lang="de-CH" dirty="0"/>
              <a:t>Sensibilisierung der Eltern und Fachleute </a:t>
            </a:r>
            <a:r>
              <a:rPr lang="de-CH" dirty="0" smtClean="0"/>
              <a:t>zu </a:t>
            </a:r>
            <a:r>
              <a:rPr lang="de-CH" dirty="0"/>
              <a:t>Risiken </a:t>
            </a:r>
            <a:r>
              <a:rPr lang="de-CH" dirty="0" smtClean="0"/>
              <a:t>in Verbindung mit der Nutzung neuer Medien</a:t>
            </a:r>
            <a:endParaRPr lang="de-CH" dirty="0"/>
          </a:p>
          <a:p>
            <a:pPr lvl="0">
              <a:buFont typeface="Wingdings" panose="05000000000000000000" pitchFamily="2" charset="2"/>
              <a:buChar char="Ø"/>
            </a:pPr>
            <a:r>
              <a:rPr lang="de-CH" dirty="0" smtClean="0"/>
              <a:t>Berücksichtigung Aspekte der neuen Medien in der Prävention</a:t>
            </a:r>
          </a:p>
          <a:p>
            <a:pPr lvl="0">
              <a:buFont typeface="Wingdings" panose="05000000000000000000" pitchFamily="2" charset="2"/>
              <a:buChar char="Ø"/>
            </a:pPr>
            <a:r>
              <a:rPr lang="de-CH" dirty="0" smtClean="0"/>
              <a:t>Früherkennung </a:t>
            </a:r>
            <a:r>
              <a:rPr lang="de-CH" dirty="0"/>
              <a:t>von problematischen </a:t>
            </a:r>
            <a:r>
              <a:rPr lang="de-CH" dirty="0" smtClean="0"/>
              <a:t>Situationen + Unterstützung</a:t>
            </a:r>
            <a:endParaRPr lang="fr-CH" sz="1400" u="sng" dirty="0" smtClean="0"/>
          </a:p>
          <a:p>
            <a:pPr marL="144834" indent="0">
              <a:buNone/>
            </a:pPr>
            <a:endParaRPr lang="fr-CH" sz="1400" u="sng" dirty="0" smtClean="0"/>
          </a:p>
          <a:p>
            <a:pPr marL="144834" indent="0">
              <a:buNone/>
            </a:pPr>
            <a:r>
              <a:rPr lang="fr-CH" sz="1400" u="sng" dirty="0" smtClean="0"/>
              <a:t>Mögliche Partner</a:t>
            </a:r>
            <a:r>
              <a:rPr lang="fr-CH" sz="1400" dirty="0" smtClean="0"/>
              <a:t>: </a:t>
            </a:r>
            <a:r>
              <a:rPr lang="de-CH" sz="1400" dirty="0"/>
              <a:t>Bundesamt für Gesundheit (BAG), </a:t>
            </a:r>
            <a:r>
              <a:rPr lang="de-CH" sz="1400" dirty="0" err="1"/>
              <a:t>fedpol</a:t>
            </a:r>
            <a:r>
              <a:rPr lang="de-CH" sz="1400" dirty="0"/>
              <a:t>, Verein SEXUELLE GESUNDHEIT Schweiz, Stiftung Kinderschutz </a:t>
            </a:r>
            <a:r>
              <a:rPr lang="de-CH" sz="1400" dirty="0" smtClean="0"/>
              <a:t>Schweiz, SKP</a:t>
            </a:r>
            <a:endParaRPr lang="fr-CH" dirty="0"/>
          </a:p>
          <a:p>
            <a:pPr marL="144834" indent="0">
              <a:buNone/>
            </a:pPr>
            <a:endParaRPr lang="fr-CH" dirty="0" smtClean="0"/>
          </a:p>
        </p:txBody>
      </p:sp>
      <p:sp>
        <p:nvSpPr>
          <p:cNvPr id="7" name="Espace réservé du contenu 5"/>
          <p:cNvSpPr txBox="1">
            <a:spLocks/>
          </p:cNvSpPr>
          <p:nvPr/>
        </p:nvSpPr>
        <p:spPr>
          <a:xfrm>
            <a:off x="5256336" y="1824238"/>
            <a:ext cx="4342261" cy="4188642"/>
          </a:xfrm>
          <a:prstGeom prst="rect">
            <a:avLst/>
          </a:prstGeom>
          <a:solidFill>
            <a:srgbClr val="92D050"/>
          </a:solidFill>
        </p:spPr>
        <p:txBody>
          <a:bodyPr lIns="0" tIns="0" rIns="0" bIns="0"/>
          <a:lstStyle>
            <a:lvl1pPr marL="360834" indent="-216000" algn="l" rtl="0" eaLnBrk="1" fontAlgn="base" hangingPunct="1">
              <a:spcBef>
                <a:spcPct val="20000"/>
              </a:spcBef>
              <a:spcAft>
                <a:spcPct val="0"/>
              </a:spcAft>
              <a:buFont typeface="Arial" pitchFamily="34" charset="0"/>
              <a:buChar char="–"/>
              <a:defRPr sz="1900">
                <a:solidFill>
                  <a:schemeClr val="tx1"/>
                </a:solidFill>
                <a:latin typeface="Arial" pitchFamily="34" charset="0"/>
                <a:ea typeface="+mn-ea"/>
                <a:cs typeface="Arial" pitchFamily="34" charset="0"/>
              </a:defRPr>
            </a:lvl1pPr>
            <a:lvl2pPr marL="781806" indent="-216000" algn="l" rtl="0" eaLnBrk="1" fontAlgn="base" hangingPunct="1">
              <a:spcBef>
                <a:spcPct val="20000"/>
              </a:spcBef>
              <a:spcAft>
                <a:spcPct val="0"/>
              </a:spcAft>
              <a:buChar char="–"/>
              <a:defRPr sz="1900">
                <a:solidFill>
                  <a:schemeClr val="tx1"/>
                </a:solidFill>
                <a:latin typeface="Arial" pitchFamily="34" charset="0"/>
                <a:ea typeface="+mn-ea"/>
                <a:cs typeface="Arial" pitchFamily="34" charset="0"/>
              </a:defRPr>
            </a:lvl2pPr>
            <a:lvl3pPr marL="1202779" indent="-216000" algn="l" rtl="0" eaLnBrk="1" fontAlgn="base" hangingPunct="1">
              <a:spcBef>
                <a:spcPct val="20000"/>
              </a:spcBef>
              <a:spcAft>
                <a:spcPct val="0"/>
              </a:spcAft>
              <a:buFont typeface="Arial" pitchFamily="34" charset="0"/>
              <a:buChar char="–"/>
              <a:defRPr sz="1900">
                <a:solidFill>
                  <a:schemeClr val="tx1"/>
                </a:solidFill>
                <a:latin typeface="Arial" pitchFamily="34" charset="0"/>
                <a:ea typeface="+mn-ea"/>
                <a:cs typeface="Arial" pitchFamily="34" charset="0"/>
              </a:defRPr>
            </a:lvl3pPr>
            <a:lvl4pPr marL="1683890" indent="-216000" algn="l" rtl="0" eaLnBrk="1" fontAlgn="base" hangingPunct="1">
              <a:spcBef>
                <a:spcPct val="20000"/>
              </a:spcBef>
              <a:spcAft>
                <a:spcPct val="0"/>
              </a:spcAft>
              <a:buChar char="–"/>
              <a:defRPr sz="1900">
                <a:solidFill>
                  <a:schemeClr val="tx1"/>
                </a:solidFill>
                <a:latin typeface="Arial" pitchFamily="34" charset="0"/>
                <a:ea typeface="+mn-ea"/>
                <a:cs typeface="Arial" pitchFamily="34" charset="0"/>
              </a:defRPr>
            </a:lvl4pPr>
            <a:lvl5pPr marL="2165002" indent="-216000" algn="l" rtl="0" eaLnBrk="1" fontAlgn="base" hangingPunct="1">
              <a:spcBef>
                <a:spcPct val="20000"/>
              </a:spcBef>
              <a:spcAft>
                <a:spcPct val="0"/>
              </a:spcAft>
              <a:buNone/>
              <a:defRPr sz="2500">
                <a:solidFill>
                  <a:schemeClr val="tx1"/>
                </a:solidFill>
                <a:latin typeface="Arial" pitchFamily="34" charset="0"/>
                <a:ea typeface="+mn-ea"/>
                <a:cs typeface="Arial" pitchFamily="34" charset="0"/>
              </a:defRPr>
            </a:lvl5pPr>
            <a:lvl6pPr marL="2646114" indent="-240556" algn="l" rtl="0" eaLnBrk="1" fontAlgn="base" hangingPunct="1">
              <a:spcBef>
                <a:spcPct val="20000"/>
              </a:spcBef>
              <a:spcAft>
                <a:spcPct val="0"/>
              </a:spcAft>
              <a:buChar char="»"/>
              <a:defRPr sz="2100">
                <a:solidFill>
                  <a:schemeClr val="tx1"/>
                </a:solidFill>
                <a:latin typeface="+mn-lt"/>
                <a:ea typeface="+mn-ea"/>
              </a:defRPr>
            </a:lvl6pPr>
            <a:lvl7pPr marL="3127225" indent="-240556" algn="l" rtl="0" eaLnBrk="1" fontAlgn="base" hangingPunct="1">
              <a:spcBef>
                <a:spcPct val="20000"/>
              </a:spcBef>
              <a:spcAft>
                <a:spcPct val="0"/>
              </a:spcAft>
              <a:buChar char="»"/>
              <a:defRPr sz="2100">
                <a:solidFill>
                  <a:schemeClr val="tx1"/>
                </a:solidFill>
                <a:latin typeface="+mn-lt"/>
                <a:ea typeface="+mn-ea"/>
              </a:defRPr>
            </a:lvl7pPr>
            <a:lvl8pPr marL="3608337" indent="-240556" algn="l" rtl="0" eaLnBrk="1" fontAlgn="base" hangingPunct="1">
              <a:spcBef>
                <a:spcPct val="20000"/>
              </a:spcBef>
              <a:spcAft>
                <a:spcPct val="0"/>
              </a:spcAft>
              <a:buChar char="»"/>
              <a:defRPr sz="2100">
                <a:solidFill>
                  <a:schemeClr val="tx1"/>
                </a:solidFill>
                <a:latin typeface="+mn-lt"/>
                <a:ea typeface="+mn-ea"/>
              </a:defRPr>
            </a:lvl8pPr>
            <a:lvl9pPr marL="4089448" indent="-240556" algn="l" rtl="0" eaLnBrk="1" fontAlgn="base" hangingPunct="1">
              <a:spcBef>
                <a:spcPct val="20000"/>
              </a:spcBef>
              <a:spcAft>
                <a:spcPct val="0"/>
              </a:spcAft>
              <a:buChar char="»"/>
              <a:defRPr sz="2100">
                <a:solidFill>
                  <a:schemeClr val="tx1"/>
                </a:solidFill>
                <a:latin typeface="+mn-lt"/>
                <a:ea typeface="+mn-ea"/>
              </a:defRPr>
            </a:lvl9pPr>
          </a:lstStyle>
          <a:p>
            <a:pPr marL="144834" indent="0">
              <a:buFont typeface="Arial" pitchFamily="34" charset="0"/>
              <a:buNone/>
            </a:pPr>
            <a:r>
              <a:rPr lang="fr-CH" kern="0" dirty="0" smtClean="0"/>
              <a:t>SETTING: </a:t>
            </a:r>
            <a:r>
              <a:rPr lang="fr-CH" b="1" kern="0" dirty="0" err="1" smtClean="0"/>
              <a:t>Frühe</a:t>
            </a:r>
            <a:r>
              <a:rPr lang="fr-CH" b="1" kern="0" dirty="0" smtClean="0"/>
              <a:t> </a:t>
            </a:r>
            <a:r>
              <a:rPr lang="fr-CH" b="1" kern="0" dirty="0" err="1" smtClean="0"/>
              <a:t>Kindheit</a:t>
            </a:r>
            <a:endParaRPr lang="fr-CH" b="1" kern="0" dirty="0" smtClean="0"/>
          </a:p>
          <a:p>
            <a:pPr marL="144834" indent="0">
              <a:buFont typeface="Arial" pitchFamily="34" charset="0"/>
              <a:buNone/>
            </a:pPr>
            <a:endParaRPr lang="fr-CH" b="1" kern="0" dirty="0" smtClean="0"/>
          </a:p>
          <a:p>
            <a:pPr>
              <a:buFont typeface="Wingdings" panose="05000000000000000000" pitchFamily="2" charset="2"/>
              <a:buChar char="Ø"/>
            </a:pPr>
            <a:r>
              <a:rPr lang="de-CH" kern="0" dirty="0" smtClean="0"/>
              <a:t>Kenntnisse und Fähigkeiten für Eltern und Fachleute </a:t>
            </a:r>
          </a:p>
          <a:p>
            <a:pPr>
              <a:buFont typeface="Wingdings" panose="05000000000000000000" pitchFamily="2" charset="2"/>
              <a:buChar char="Ø"/>
            </a:pPr>
            <a:r>
              <a:rPr lang="de-CH" kern="0" dirty="0" smtClean="0"/>
              <a:t>Einheitlichkeit und Kohärenz in der Erziehung von Kleinkinder</a:t>
            </a:r>
          </a:p>
          <a:p>
            <a:pPr>
              <a:buFont typeface="Wingdings" panose="05000000000000000000" pitchFamily="2" charset="2"/>
              <a:buChar char="Ø"/>
            </a:pPr>
            <a:r>
              <a:rPr lang="de-CH" kern="0" dirty="0" smtClean="0"/>
              <a:t>Früherkennung von problematischen Situationen </a:t>
            </a:r>
          </a:p>
          <a:p>
            <a:pPr>
              <a:buFont typeface="Wingdings" panose="05000000000000000000" pitchFamily="2" charset="2"/>
              <a:buChar char="Ø"/>
            </a:pPr>
            <a:r>
              <a:rPr lang="de-CH" kern="0" dirty="0" smtClean="0"/>
              <a:t>Erreichbarkeit der gefährdeten Zielgruppen</a:t>
            </a:r>
          </a:p>
          <a:p>
            <a:pPr marL="144834" indent="0">
              <a:buFont typeface="Arial" pitchFamily="34" charset="0"/>
              <a:buNone/>
            </a:pPr>
            <a:endParaRPr lang="de-CH" sz="1400" u="sng" kern="0" dirty="0" smtClean="0"/>
          </a:p>
          <a:p>
            <a:pPr marL="144834" indent="0">
              <a:buFont typeface="Arial" pitchFamily="34" charset="0"/>
              <a:buNone/>
            </a:pPr>
            <a:r>
              <a:rPr lang="fr-CH" sz="1400" u="sng" kern="0" dirty="0" err="1" smtClean="0"/>
              <a:t>Mögliche</a:t>
            </a:r>
            <a:r>
              <a:rPr lang="fr-CH" sz="1400" u="sng" kern="0" dirty="0" smtClean="0"/>
              <a:t> </a:t>
            </a:r>
            <a:r>
              <a:rPr lang="de-CH" sz="1400" u="sng" kern="0" dirty="0" smtClean="0"/>
              <a:t>Partner</a:t>
            </a:r>
            <a:r>
              <a:rPr lang="de-CH" sz="1400" kern="0" dirty="0" smtClean="0"/>
              <a:t>: Netzwerk Kinderbetreuung Schweiz, Elternbildung CH</a:t>
            </a:r>
            <a:endParaRPr lang="en-US" sz="1400" kern="0" dirty="0" smtClean="0"/>
          </a:p>
          <a:p>
            <a:pPr marL="144834" indent="0">
              <a:buFont typeface="Arial" pitchFamily="34" charset="0"/>
              <a:buNone/>
            </a:pPr>
            <a:endParaRPr lang="en-US" u="sng" kern="0" dirty="0"/>
          </a:p>
        </p:txBody>
      </p:sp>
    </p:spTree>
    <p:extLst>
      <p:ext uri="{BB962C8B-B14F-4D97-AF65-F5344CB8AC3E}">
        <p14:creationId xmlns:p14="http://schemas.microsoft.com/office/powerpoint/2010/main" val="2321367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367307E-C63C-47CD-86FC-0CBDD5F4BE9B}" type="datetime1">
              <a:rPr lang="de-DE" sz="800" smtClean="0">
                <a:latin typeface="Arial" pitchFamily="34" charset="0"/>
                <a:cs typeface="Arial" pitchFamily="34" charset="0"/>
              </a:rPr>
              <a:pPr/>
              <a:t>23.11.2016</a:t>
            </a:fld>
            <a:endParaRPr lang="de-DE" sz="800" dirty="0">
              <a:latin typeface="Arial" pitchFamily="34" charset="0"/>
              <a:cs typeface="Arial" pitchFamily="34" charset="0"/>
            </a:endParaRPr>
          </a:p>
        </p:txBody>
      </p:sp>
      <p:sp>
        <p:nvSpPr>
          <p:cNvPr id="3" name="Espace réservé du numéro de diapositive 2"/>
          <p:cNvSpPr>
            <a:spLocks noGrp="1"/>
          </p:cNvSpPr>
          <p:nvPr>
            <p:ph type="sldNum" sz="quarter" idx="12"/>
          </p:nvPr>
        </p:nvSpPr>
        <p:spPr/>
        <p:txBody>
          <a:bodyPr/>
          <a:lstStyle/>
          <a:p>
            <a:fld id="{0AEC1FD1-BE3B-4FD2-82B6-892F291D3AE0}" type="slidenum">
              <a:rPr lang="de-DE" sz="800" smtClean="0">
                <a:latin typeface="Arial" pitchFamily="34" charset="0"/>
                <a:cs typeface="Arial" pitchFamily="34" charset="0"/>
              </a:rPr>
              <a:pPr/>
              <a:t>26</a:t>
            </a:fld>
            <a:endParaRPr lang="de-DE" sz="800" dirty="0">
              <a:latin typeface="Arial" pitchFamily="34" charset="0"/>
              <a:cs typeface="Arial" pitchFamily="34" charset="0"/>
            </a:endParaRPr>
          </a:p>
        </p:txBody>
      </p:sp>
      <p:sp>
        <p:nvSpPr>
          <p:cNvPr id="4" name="Espace réservé du pied de page 3"/>
          <p:cNvSpPr>
            <a:spLocks noGrp="1"/>
          </p:cNvSpPr>
          <p:nvPr>
            <p:ph type="ftr" sz="quarter" idx="11"/>
          </p:nvPr>
        </p:nvSpPr>
        <p:spPr/>
        <p:txBody>
          <a:bodyPr/>
          <a:lstStyle/>
          <a:p>
            <a:r>
              <a:rPr lang="de-CH" sz="800" smtClean="0">
                <a:latin typeface="Arial" pitchFamily="34" charset="0"/>
                <a:cs typeface="Arial" pitchFamily="34" charset="0"/>
              </a:rPr>
              <a:t>«JUGEND UND MEDIEN», EIN PROJEKT DES BUNDESAMTES FÜR SOZIALVERSICHERUNGEN </a:t>
            </a:r>
            <a:endParaRPr lang="de-DE" sz="800" dirty="0">
              <a:latin typeface="Arial" pitchFamily="34" charset="0"/>
              <a:cs typeface="Arial" pitchFamily="34" charset="0"/>
            </a:endParaRPr>
          </a:p>
        </p:txBody>
      </p:sp>
      <p:sp>
        <p:nvSpPr>
          <p:cNvPr id="5" name="Espace réservé du texte 4"/>
          <p:cNvSpPr>
            <a:spLocks noGrp="1"/>
          </p:cNvSpPr>
          <p:nvPr>
            <p:ph type="body" sz="quarter" idx="13"/>
          </p:nvPr>
        </p:nvSpPr>
        <p:spPr/>
        <p:txBody>
          <a:bodyPr/>
          <a:lstStyle/>
          <a:p>
            <a:r>
              <a:rPr lang="fr-CH" dirty="0" err="1" smtClean="0"/>
              <a:t>Schwerpunkte</a:t>
            </a:r>
            <a:r>
              <a:rPr lang="fr-CH" dirty="0" smtClean="0"/>
              <a:t> 2019 – 2020 </a:t>
            </a:r>
            <a:endParaRPr lang="en-US" dirty="0"/>
          </a:p>
        </p:txBody>
      </p:sp>
      <p:sp>
        <p:nvSpPr>
          <p:cNvPr id="6" name="Espace réservé du contenu 5"/>
          <p:cNvSpPr>
            <a:spLocks noGrp="1"/>
          </p:cNvSpPr>
          <p:nvPr>
            <p:ph sz="quarter" idx="15"/>
          </p:nvPr>
        </p:nvSpPr>
        <p:spPr>
          <a:xfrm>
            <a:off x="683810" y="1836415"/>
            <a:ext cx="4050263" cy="4900440"/>
          </a:xfrm>
          <a:solidFill>
            <a:srgbClr val="FFC000"/>
          </a:solidFill>
        </p:spPr>
        <p:txBody>
          <a:bodyPr/>
          <a:lstStyle/>
          <a:p>
            <a:pPr marL="144834" indent="0">
              <a:buNone/>
            </a:pPr>
            <a:r>
              <a:rPr lang="fr-CH" dirty="0"/>
              <a:t>THEMA: </a:t>
            </a:r>
            <a:r>
              <a:rPr lang="fr-CH" b="1" dirty="0" err="1" smtClean="0"/>
              <a:t>Datenschutz</a:t>
            </a:r>
            <a:endParaRPr lang="fr-CH" b="1" dirty="0" smtClean="0"/>
          </a:p>
          <a:p>
            <a:pPr marL="144834" indent="0">
              <a:buNone/>
            </a:pPr>
            <a:endParaRPr lang="fr-CH" b="1" dirty="0"/>
          </a:p>
          <a:p>
            <a:pPr lvl="0">
              <a:buFont typeface="Wingdings" panose="05000000000000000000" pitchFamily="2" charset="2"/>
              <a:buChar char="Ø"/>
            </a:pPr>
            <a:r>
              <a:rPr lang="de-CH" dirty="0"/>
              <a:t>Sensibilisierung der Eltern und Fachleute </a:t>
            </a:r>
            <a:r>
              <a:rPr lang="de-CH" dirty="0" smtClean="0"/>
              <a:t>zum Datenschutz</a:t>
            </a:r>
            <a:endParaRPr lang="de-CH" dirty="0"/>
          </a:p>
          <a:p>
            <a:pPr lvl="0">
              <a:buFont typeface="Wingdings" panose="05000000000000000000" pitchFamily="2" charset="2"/>
              <a:buChar char="Ø"/>
            </a:pPr>
            <a:r>
              <a:rPr lang="de-CH" dirty="0" smtClean="0"/>
              <a:t>Herausforderung erkennen lassen um die Jugendliche zu beraten</a:t>
            </a:r>
            <a:endParaRPr lang="de-CH" dirty="0"/>
          </a:p>
          <a:p>
            <a:pPr lvl="0">
              <a:buFont typeface="Wingdings" panose="05000000000000000000" pitchFamily="2" charset="2"/>
              <a:buChar char="Ø"/>
            </a:pPr>
            <a:r>
              <a:rPr lang="fr-CH" dirty="0" err="1" smtClean="0"/>
              <a:t>Koordination</a:t>
            </a:r>
            <a:r>
              <a:rPr lang="fr-CH" dirty="0" smtClean="0"/>
              <a:t> und </a:t>
            </a:r>
            <a:r>
              <a:rPr lang="fr-CH" dirty="0" err="1" smtClean="0"/>
              <a:t>Zweckmässigkeit</a:t>
            </a:r>
            <a:r>
              <a:rPr lang="fr-CH" dirty="0" smtClean="0"/>
              <a:t> der </a:t>
            </a:r>
            <a:r>
              <a:rPr lang="fr-CH" dirty="0" err="1" smtClean="0"/>
              <a:t>Präventionsmassnahmen</a:t>
            </a:r>
            <a:endParaRPr lang="fr-CH" dirty="0"/>
          </a:p>
          <a:p>
            <a:pPr>
              <a:buFont typeface="Wingdings" panose="05000000000000000000" pitchFamily="2" charset="2"/>
              <a:buChar char="Ø"/>
            </a:pPr>
            <a:endParaRPr lang="fr-CH" sz="1400" u="sng" dirty="0" smtClean="0"/>
          </a:p>
          <a:p>
            <a:pPr marL="144834" indent="0">
              <a:buNone/>
            </a:pPr>
            <a:r>
              <a:rPr lang="fr-CH" sz="1400" u="sng" dirty="0"/>
              <a:t>Mögliche Partner</a:t>
            </a:r>
            <a:r>
              <a:rPr lang="fr-CH" sz="1400" dirty="0" smtClean="0"/>
              <a:t>: </a:t>
            </a:r>
            <a:r>
              <a:rPr lang="de-CH" sz="1400" dirty="0" smtClean="0"/>
              <a:t>Eidgenössischer </a:t>
            </a:r>
            <a:r>
              <a:rPr lang="de-CH" sz="1400" dirty="0"/>
              <a:t>Datenschutz- und Öffentlichkeitsbeauftragter (EDÖB</a:t>
            </a:r>
            <a:r>
              <a:rPr lang="de-CH" sz="1400" dirty="0" smtClean="0"/>
              <a:t>), SKP</a:t>
            </a:r>
            <a:endParaRPr lang="en-US" sz="1400" dirty="0"/>
          </a:p>
          <a:p>
            <a:pPr marL="144834" indent="0">
              <a:buNone/>
            </a:pPr>
            <a:endParaRPr lang="fr-CH" dirty="0"/>
          </a:p>
          <a:p>
            <a:pPr marL="144834" indent="0">
              <a:buNone/>
            </a:pPr>
            <a:endParaRPr lang="en-US" dirty="0"/>
          </a:p>
        </p:txBody>
      </p:sp>
      <p:sp>
        <p:nvSpPr>
          <p:cNvPr id="7" name="Espace réservé du contenu 5"/>
          <p:cNvSpPr txBox="1">
            <a:spLocks/>
          </p:cNvSpPr>
          <p:nvPr/>
        </p:nvSpPr>
        <p:spPr>
          <a:xfrm>
            <a:off x="5226107" y="1836415"/>
            <a:ext cx="4126237" cy="4900440"/>
          </a:xfrm>
          <a:prstGeom prst="rect">
            <a:avLst/>
          </a:prstGeom>
          <a:solidFill>
            <a:srgbClr val="92D050"/>
          </a:solidFill>
        </p:spPr>
        <p:txBody>
          <a:bodyPr lIns="0" tIns="0" rIns="0" bIns="0"/>
          <a:lstStyle>
            <a:lvl1pPr marL="360834" indent="-216000" algn="l" rtl="0" eaLnBrk="1" fontAlgn="base" hangingPunct="1">
              <a:spcBef>
                <a:spcPct val="20000"/>
              </a:spcBef>
              <a:spcAft>
                <a:spcPct val="0"/>
              </a:spcAft>
              <a:buFont typeface="Arial" pitchFamily="34" charset="0"/>
              <a:buChar char="–"/>
              <a:defRPr sz="1900">
                <a:solidFill>
                  <a:schemeClr val="tx1"/>
                </a:solidFill>
                <a:latin typeface="Arial" pitchFamily="34" charset="0"/>
                <a:ea typeface="+mn-ea"/>
                <a:cs typeface="Arial" pitchFamily="34" charset="0"/>
              </a:defRPr>
            </a:lvl1pPr>
            <a:lvl2pPr marL="781806" indent="-216000" algn="l" rtl="0" eaLnBrk="1" fontAlgn="base" hangingPunct="1">
              <a:spcBef>
                <a:spcPct val="20000"/>
              </a:spcBef>
              <a:spcAft>
                <a:spcPct val="0"/>
              </a:spcAft>
              <a:buChar char="–"/>
              <a:defRPr sz="1900">
                <a:solidFill>
                  <a:schemeClr val="tx1"/>
                </a:solidFill>
                <a:latin typeface="Arial" pitchFamily="34" charset="0"/>
                <a:ea typeface="+mn-ea"/>
                <a:cs typeface="Arial" pitchFamily="34" charset="0"/>
              </a:defRPr>
            </a:lvl2pPr>
            <a:lvl3pPr marL="1202779" indent="-216000" algn="l" rtl="0" eaLnBrk="1" fontAlgn="base" hangingPunct="1">
              <a:spcBef>
                <a:spcPct val="20000"/>
              </a:spcBef>
              <a:spcAft>
                <a:spcPct val="0"/>
              </a:spcAft>
              <a:buFont typeface="Arial" pitchFamily="34" charset="0"/>
              <a:buChar char="–"/>
              <a:defRPr sz="1900">
                <a:solidFill>
                  <a:schemeClr val="tx1"/>
                </a:solidFill>
                <a:latin typeface="Arial" pitchFamily="34" charset="0"/>
                <a:ea typeface="+mn-ea"/>
                <a:cs typeface="Arial" pitchFamily="34" charset="0"/>
              </a:defRPr>
            </a:lvl3pPr>
            <a:lvl4pPr marL="1683890" indent="-216000" algn="l" rtl="0" eaLnBrk="1" fontAlgn="base" hangingPunct="1">
              <a:spcBef>
                <a:spcPct val="20000"/>
              </a:spcBef>
              <a:spcAft>
                <a:spcPct val="0"/>
              </a:spcAft>
              <a:buChar char="–"/>
              <a:defRPr sz="1900">
                <a:solidFill>
                  <a:schemeClr val="tx1"/>
                </a:solidFill>
                <a:latin typeface="Arial" pitchFamily="34" charset="0"/>
                <a:ea typeface="+mn-ea"/>
                <a:cs typeface="Arial" pitchFamily="34" charset="0"/>
              </a:defRPr>
            </a:lvl4pPr>
            <a:lvl5pPr marL="2165002" indent="-216000" algn="l" rtl="0" eaLnBrk="1" fontAlgn="base" hangingPunct="1">
              <a:spcBef>
                <a:spcPct val="20000"/>
              </a:spcBef>
              <a:spcAft>
                <a:spcPct val="0"/>
              </a:spcAft>
              <a:buNone/>
              <a:defRPr sz="2500">
                <a:solidFill>
                  <a:schemeClr val="tx1"/>
                </a:solidFill>
                <a:latin typeface="Arial" pitchFamily="34" charset="0"/>
                <a:ea typeface="+mn-ea"/>
                <a:cs typeface="Arial" pitchFamily="34" charset="0"/>
              </a:defRPr>
            </a:lvl5pPr>
            <a:lvl6pPr marL="2646114" indent="-240556" algn="l" rtl="0" eaLnBrk="1" fontAlgn="base" hangingPunct="1">
              <a:spcBef>
                <a:spcPct val="20000"/>
              </a:spcBef>
              <a:spcAft>
                <a:spcPct val="0"/>
              </a:spcAft>
              <a:buChar char="»"/>
              <a:defRPr sz="2100">
                <a:solidFill>
                  <a:schemeClr val="tx1"/>
                </a:solidFill>
                <a:latin typeface="+mn-lt"/>
                <a:ea typeface="+mn-ea"/>
              </a:defRPr>
            </a:lvl6pPr>
            <a:lvl7pPr marL="3127225" indent="-240556" algn="l" rtl="0" eaLnBrk="1" fontAlgn="base" hangingPunct="1">
              <a:spcBef>
                <a:spcPct val="20000"/>
              </a:spcBef>
              <a:spcAft>
                <a:spcPct val="0"/>
              </a:spcAft>
              <a:buChar char="»"/>
              <a:defRPr sz="2100">
                <a:solidFill>
                  <a:schemeClr val="tx1"/>
                </a:solidFill>
                <a:latin typeface="+mn-lt"/>
                <a:ea typeface="+mn-ea"/>
              </a:defRPr>
            </a:lvl7pPr>
            <a:lvl8pPr marL="3608337" indent="-240556" algn="l" rtl="0" eaLnBrk="1" fontAlgn="base" hangingPunct="1">
              <a:spcBef>
                <a:spcPct val="20000"/>
              </a:spcBef>
              <a:spcAft>
                <a:spcPct val="0"/>
              </a:spcAft>
              <a:buChar char="»"/>
              <a:defRPr sz="2100">
                <a:solidFill>
                  <a:schemeClr val="tx1"/>
                </a:solidFill>
                <a:latin typeface="+mn-lt"/>
                <a:ea typeface="+mn-ea"/>
              </a:defRPr>
            </a:lvl8pPr>
            <a:lvl9pPr marL="4089448" indent="-240556" algn="l" rtl="0" eaLnBrk="1" fontAlgn="base" hangingPunct="1">
              <a:spcBef>
                <a:spcPct val="20000"/>
              </a:spcBef>
              <a:spcAft>
                <a:spcPct val="0"/>
              </a:spcAft>
              <a:buChar char="»"/>
              <a:defRPr sz="2100">
                <a:solidFill>
                  <a:schemeClr val="tx1"/>
                </a:solidFill>
                <a:latin typeface="+mn-lt"/>
                <a:ea typeface="+mn-ea"/>
              </a:defRPr>
            </a:lvl9pPr>
          </a:lstStyle>
          <a:p>
            <a:pPr marL="144834" indent="0">
              <a:buFont typeface="Arial" pitchFamily="34" charset="0"/>
              <a:buNone/>
            </a:pPr>
            <a:r>
              <a:rPr lang="fr-CH" kern="0" dirty="0" smtClean="0"/>
              <a:t>SETTING: </a:t>
            </a:r>
            <a:r>
              <a:rPr lang="fr-CH" b="1" kern="0" dirty="0" err="1" smtClean="0"/>
              <a:t>Berufsbildung</a:t>
            </a:r>
            <a:endParaRPr lang="fr-CH" b="1" kern="0" dirty="0" smtClean="0"/>
          </a:p>
          <a:p>
            <a:pPr marL="144834" indent="0">
              <a:buFont typeface="Arial" pitchFamily="34" charset="0"/>
              <a:buNone/>
            </a:pPr>
            <a:endParaRPr lang="fr-CH" b="1" kern="0" dirty="0" smtClean="0"/>
          </a:p>
          <a:p>
            <a:pPr>
              <a:buFont typeface="Wingdings" panose="05000000000000000000" pitchFamily="2" charset="2"/>
              <a:buChar char="Ø"/>
            </a:pPr>
            <a:r>
              <a:rPr lang="de-CH" kern="0" dirty="0" smtClean="0"/>
              <a:t>Sensibilisierung der Lehrpersonen und Berufsbildenden </a:t>
            </a:r>
          </a:p>
          <a:p>
            <a:pPr>
              <a:buFont typeface="Wingdings" panose="05000000000000000000" pitchFamily="2" charset="2"/>
              <a:buChar char="Ø"/>
            </a:pPr>
            <a:r>
              <a:rPr lang="de-CH" kern="0" dirty="0" smtClean="0"/>
              <a:t>Früherkennung von problematischen Situationen + Unterstützung</a:t>
            </a:r>
          </a:p>
          <a:p>
            <a:pPr>
              <a:buFont typeface="Wingdings" panose="05000000000000000000" pitchFamily="2" charset="2"/>
              <a:buChar char="Ø"/>
            </a:pPr>
            <a:r>
              <a:rPr lang="de-CH" kern="0" dirty="0" smtClean="0"/>
              <a:t>Erreichbarkeit der gefährdeten Zielgruppen (Übergangsphase Schule – Ausbildung)</a:t>
            </a:r>
          </a:p>
          <a:p>
            <a:pPr>
              <a:buFont typeface="Wingdings" panose="05000000000000000000" pitchFamily="2" charset="2"/>
              <a:buChar char="Ø"/>
            </a:pPr>
            <a:endParaRPr lang="fr-CH" sz="1400" u="sng" kern="0" dirty="0" smtClean="0"/>
          </a:p>
          <a:p>
            <a:pPr marL="144834" indent="0">
              <a:buFont typeface="Arial" pitchFamily="34" charset="0"/>
              <a:buNone/>
            </a:pPr>
            <a:r>
              <a:rPr lang="fr-CH" sz="1400" u="sng" kern="0" dirty="0" err="1" smtClean="0"/>
              <a:t>Mögliche</a:t>
            </a:r>
            <a:r>
              <a:rPr lang="fr-CH" sz="1400" u="sng" kern="0" dirty="0" smtClean="0"/>
              <a:t> Partner</a:t>
            </a:r>
            <a:r>
              <a:rPr lang="fr-CH" sz="1400" kern="0" dirty="0" smtClean="0"/>
              <a:t>: </a:t>
            </a:r>
            <a:r>
              <a:rPr lang="de-CH" sz="1400" kern="0" dirty="0" smtClean="0"/>
              <a:t>Staatssekretariat für Bildung, Forschung und Innovation (SBFI), Staatssekretariat für Wirtschaft (SECO)</a:t>
            </a:r>
            <a:endParaRPr lang="fr-CH" sz="1400" kern="0" dirty="0" smtClean="0"/>
          </a:p>
          <a:p>
            <a:pPr marL="144834" indent="0">
              <a:buFont typeface="Arial" pitchFamily="34" charset="0"/>
              <a:buNone/>
            </a:pPr>
            <a:endParaRPr lang="en-US" kern="0" dirty="0"/>
          </a:p>
        </p:txBody>
      </p:sp>
    </p:spTree>
    <p:extLst>
      <p:ext uri="{BB962C8B-B14F-4D97-AF65-F5344CB8AC3E}">
        <p14:creationId xmlns:p14="http://schemas.microsoft.com/office/powerpoint/2010/main" val="3242678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367307E-C63C-47CD-86FC-0CBDD5F4BE9B}" type="datetime1">
              <a:rPr lang="de-DE" sz="800" smtClean="0">
                <a:latin typeface="Arial" pitchFamily="34" charset="0"/>
                <a:cs typeface="Arial" pitchFamily="34" charset="0"/>
              </a:rPr>
              <a:pPr/>
              <a:t>23.11.2016</a:t>
            </a:fld>
            <a:endParaRPr lang="de-DE" sz="800" dirty="0">
              <a:latin typeface="Arial" pitchFamily="34" charset="0"/>
              <a:cs typeface="Arial" pitchFamily="34" charset="0"/>
            </a:endParaRPr>
          </a:p>
        </p:txBody>
      </p:sp>
      <p:sp>
        <p:nvSpPr>
          <p:cNvPr id="3" name="Espace réservé du numéro de diapositive 2"/>
          <p:cNvSpPr>
            <a:spLocks noGrp="1"/>
          </p:cNvSpPr>
          <p:nvPr>
            <p:ph type="sldNum" sz="quarter" idx="12"/>
          </p:nvPr>
        </p:nvSpPr>
        <p:spPr/>
        <p:txBody>
          <a:bodyPr/>
          <a:lstStyle/>
          <a:p>
            <a:fld id="{0AEC1FD1-BE3B-4FD2-82B6-892F291D3AE0}" type="slidenum">
              <a:rPr lang="de-DE" sz="800" smtClean="0">
                <a:latin typeface="Arial" pitchFamily="34" charset="0"/>
                <a:cs typeface="Arial" pitchFamily="34" charset="0"/>
              </a:rPr>
              <a:pPr/>
              <a:t>27</a:t>
            </a:fld>
            <a:endParaRPr lang="de-DE" sz="800" dirty="0">
              <a:latin typeface="Arial" pitchFamily="34" charset="0"/>
              <a:cs typeface="Arial" pitchFamily="34" charset="0"/>
            </a:endParaRPr>
          </a:p>
        </p:txBody>
      </p:sp>
      <p:sp>
        <p:nvSpPr>
          <p:cNvPr id="4" name="Espace réservé du pied de page 3"/>
          <p:cNvSpPr>
            <a:spLocks noGrp="1"/>
          </p:cNvSpPr>
          <p:nvPr>
            <p:ph type="ftr" sz="quarter" idx="11"/>
          </p:nvPr>
        </p:nvSpPr>
        <p:spPr/>
        <p:txBody>
          <a:bodyPr/>
          <a:lstStyle/>
          <a:p>
            <a:r>
              <a:rPr lang="de-CH" sz="800" smtClean="0">
                <a:latin typeface="Arial" pitchFamily="34" charset="0"/>
                <a:cs typeface="Arial" pitchFamily="34" charset="0"/>
              </a:rPr>
              <a:t>«JUGEND UND MEDIEN», EIN PROJEKT DES BUNDESAMTES FÜR SOZIALVERSICHERUNGEN </a:t>
            </a:r>
            <a:endParaRPr lang="de-DE" sz="800" dirty="0">
              <a:latin typeface="Arial" pitchFamily="34" charset="0"/>
              <a:cs typeface="Arial" pitchFamily="34" charset="0"/>
            </a:endParaRPr>
          </a:p>
        </p:txBody>
      </p:sp>
      <p:sp>
        <p:nvSpPr>
          <p:cNvPr id="5" name="Espace réservé du texte 4"/>
          <p:cNvSpPr>
            <a:spLocks noGrp="1"/>
          </p:cNvSpPr>
          <p:nvPr>
            <p:ph type="body" sz="quarter" idx="13"/>
          </p:nvPr>
        </p:nvSpPr>
        <p:spPr/>
        <p:txBody>
          <a:bodyPr/>
          <a:lstStyle/>
          <a:p>
            <a:r>
              <a:rPr lang="fr-CH" dirty="0" err="1" smtClean="0"/>
              <a:t>Massnahmen</a:t>
            </a:r>
            <a:endParaRPr lang="en-US" dirty="0"/>
          </a:p>
        </p:txBody>
      </p:sp>
      <p:sp>
        <p:nvSpPr>
          <p:cNvPr id="6" name="Espace réservé du contenu 5"/>
          <p:cNvSpPr>
            <a:spLocks noGrp="1"/>
          </p:cNvSpPr>
          <p:nvPr>
            <p:ph sz="quarter" idx="15"/>
          </p:nvPr>
        </p:nvSpPr>
        <p:spPr/>
        <p:txBody>
          <a:bodyPr/>
          <a:lstStyle/>
          <a:p>
            <a:pPr marL="144834" indent="0">
              <a:buNone/>
            </a:pPr>
            <a:r>
              <a:rPr lang="fr-CH" dirty="0" smtClean="0"/>
              <a:t>Die </a:t>
            </a:r>
            <a:r>
              <a:rPr lang="fr-CH" dirty="0" err="1" smtClean="0"/>
              <a:t>Massnahmen</a:t>
            </a:r>
            <a:r>
              <a:rPr lang="fr-CH" dirty="0" smtClean="0"/>
              <a:t> </a:t>
            </a:r>
            <a:r>
              <a:rPr lang="fr-CH" dirty="0" err="1" smtClean="0"/>
              <a:t>werden</a:t>
            </a:r>
            <a:r>
              <a:rPr lang="fr-CH" dirty="0" smtClean="0"/>
              <a:t> mit </a:t>
            </a:r>
            <a:r>
              <a:rPr lang="fr-CH" dirty="0" err="1" smtClean="0"/>
              <a:t>Arbeitsgruppen</a:t>
            </a:r>
            <a:r>
              <a:rPr lang="fr-CH" dirty="0" smtClean="0"/>
              <a:t> </a:t>
            </a:r>
            <a:r>
              <a:rPr lang="fr-CH" dirty="0" err="1" smtClean="0"/>
              <a:t>definiert</a:t>
            </a:r>
            <a:r>
              <a:rPr lang="fr-CH" dirty="0" smtClean="0"/>
              <a:t>. </a:t>
            </a:r>
          </a:p>
          <a:p>
            <a:pPr marL="144834" indent="0">
              <a:buNone/>
            </a:pPr>
            <a:r>
              <a:rPr lang="fr-CH" dirty="0" err="1" smtClean="0"/>
              <a:t>Sie</a:t>
            </a:r>
            <a:r>
              <a:rPr lang="fr-CH" dirty="0" smtClean="0"/>
              <a:t> </a:t>
            </a:r>
            <a:r>
              <a:rPr lang="fr-CH" dirty="0" err="1" smtClean="0"/>
              <a:t>sollen</a:t>
            </a:r>
            <a:r>
              <a:rPr lang="fr-CH" dirty="0" smtClean="0"/>
              <a:t> </a:t>
            </a:r>
            <a:r>
              <a:rPr lang="fr-CH" dirty="0" err="1" smtClean="0"/>
              <a:t>sich</a:t>
            </a:r>
            <a:r>
              <a:rPr lang="fr-CH" dirty="0" smtClean="0"/>
              <a:t> an </a:t>
            </a:r>
            <a:r>
              <a:rPr lang="fr-CH" dirty="0" err="1" smtClean="0"/>
              <a:t>folgenden</a:t>
            </a:r>
            <a:r>
              <a:rPr lang="fr-CH" dirty="0" smtClean="0"/>
              <a:t> </a:t>
            </a:r>
            <a:r>
              <a:rPr lang="fr-CH" dirty="0" err="1" smtClean="0"/>
              <a:t>Handlungsempfehlungen</a:t>
            </a:r>
            <a:r>
              <a:rPr lang="fr-CH" dirty="0" smtClean="0"/>
              <a:t> </a:t>
            </a:r>
            <a:r>
              <a:rPr lang="fr-CH" dirty="0" err="1" smtClean="0"/>
              <a:t>ausrichten</a:t>
            </a:r>
            <a:r>
              <a:rPr lang="fr-CH" dirty="0" smtClean="0"/>
              <a:t>:</a:t>
            </a:r>
          </a:p>
          <a:p>
            <a:pPr marL="144834" indent="0">
              <a:buNone/>
            </a:pPr>
            <a:endParaRPr lang="fr-CH" dirty="0" smtClean="0"/>
          </a:p>
          <a:p>
            <a:pPr lvl="0"/>
            <a:r>
              <a:rPr lang="de-CH" dirty="0"/>
              <a:t>Ausgewogenheit zwischen </a:t>
            </a:r>
            <a:r>
              <a:rPr lang="de-CH" b="1" dirty="0"/>
              <a:t>Chancen und Gefahren </a:t>
            </a:r>
            <a:r>
              <a:rPr lang="de-CH" dirty="0"/>
              <a:t>sicherstellen</a:t>
            </a:r>
            <a:endParaRPr lang="en-US" dirty="0"/>
          </a:p>
          <a:p>
            <a:pPr lvl="0"/>
            <a:r>
              <a:rPr lang="de-CH" b="1" dirty="0"/>
              <a:t>Konkrete</a:t>
            </a:r>
            <a:r>
              <a:rPr lang="de-CH" dirty="0"/>
              <a:t> und im Alltag einsetzbare Empfehlungen abgeben</a:t>
            </a:r>
            <a:endParaRPr lang="en-US" dirty="0"/>
          </a:p>
          <a:p>
            <a:pPr lvl="0"/>
            <a:r>
              <a:rPr lang="de-CH" b="1" dirty="0"/>
              <a:t>Erreichen </a:t>
            </a:r>
            <a:r>
              <a:rPr lang="de-CH" dirty="0"/>
              <a:t>aller anvisierten </a:t>
            </a:r>
            <a:r>
              <a:rPr lang="de-CH" b="1" dirty="0"/>
              <a:t>Adressaten </a:t>
            </a:r>
            <a:r>
              <a:rPr lang="de-CH" dirty="0"/>
              <a:t>gewährleisten</a:t>
            </a:r>
            <a:endParaRPr lang="en-US" dirty="0"/>
          </a:p>
          <a:p>
            <a:pPr lvl="0"/>
            <a:r>
              <a:rPr lang="de-CH" b="1" dirty="0"/>
              <a:t>Früherkennung</a:t>
            </a:r>
            <a:r>
              <a:rPr lang="de-CH" dirty="0"/>
              <a:t> problematischer Konsumformen verstärken</a:t>
            </a:r>
            <a:endParaRPr lang="en-US" dirty="0"/>
          </a:p>
          <a:p>
            <a:pPr lvl="0"/>
            <a:r>
              <a:rPr lang="de-CH" dirty="0"/>
              <a:t>Massnahmen innerhalb und zwischen Politikbereichen </a:t>
            </a:r>
            <a:r>
              <a:rPr lang="de-CH" b="1" dirty="0"/>
              <a:t>koordinieren</a:t>
            </a:r>
            <a:endParaRPr lang="en-US" b="1" dirty="0"/>
          </a:p>
          <a:p>
            <a:pPr lvl="0"/>
            <a:r>
              <a:rPr lang="de-CH" dirty="0"/>
              <a:t>Alle Akteure eines gleichen Settings </a:t>
            </a:r>
            <a:r>
              <a:rPr lang="de-CH" b="1" dirty="0"/>
              <a:t>differenziert sensibilisieren</a:t>
            </a:r>
            <a:endParaRPr lang="en-US" b="1" dirty="0"/>
          </a:p>
          <a:p>
            <a:pPr lvl="0"/>
            <a:r>
              <a:rPr lang="de-CH" b="1" dirty="0"/>
              <a:t>Angebotsqualität </a:t>
            </a:r>
            <a:r>
              <a:rPr lang="de-CH" dirty="0"/>
              <a:t>und Kohärenz der Präventionsbotschaften gewährleisten</a:t>
            </a:r>
            <a:endParaRPr lang="en-US" dirty="0"/>
          </a:p>
          <a:p>
            <a:pPr marL="144834" indent="0">
              <a:buNone/>
            </a:pPr>
            <a:endParaRPr lang="en-US" dirty="0"/>
          </a:p>
          <a:p>
            <a:pPr marL="144834" indent="0">
              <a:buNone/>
            </a:pPr>
            <a:endParaRPr lang="en-US" dirty="0"/>
          </a:p>
        </p:txBody>
      </p:sp>
    </p:spTree>
    <p:extLst>
      <p:ext uri="{BB962C8B-B14F-4D97-AF65-F5344CB8AC3E}">
        <p14:creationId xmlns:p14="http://schemas.microsoft.com/office/powerpoint/2010/main" val="35438168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367307E-C63C-47CD-86FC-0CBDD5F4BE9B}" type="datetime1">
              <a:rPr lang="de-DE" sz="800" smtClean="0">
                <a:latin typeface="Arial" pitchFamily="34" charset="0"/>
                <a:cs typeface="Arial" pitchFamily="34" charset="0"/>
              </a:rPr>
              <a:pPr/>
              <a:t>23.11.2016</a:t>
            </a:fld>
            <a:endParaRPr lang="de-DE" sz="800" dirty="0">
              <a:latin typeface="Arial" pitchFamily="34" charset="0"/>
              <a:cs typeface="Arial" pitchFamily="34" charset="0"/>
            </a:endParaRPr>
          </a:p>
        </p:txBody>
      </p:sp>
      <p:sp>
        <p:nvSpPr>
          <p:cNvPr id="3" name="Espace réservé du numéro de diapositive 2"/>
          <p:cNvSpPr>
            <a:spLocks noGrp="1"/>
          </p:cNvSpPr>
          <p:nvPr>
            <p:ph type="sldNum" sz="quarter" idx="12"/>
          </p:nvPr>
        </p:nvSpPr>
        <p:spPr/>
        <p:txBody>
          <a:bodyPr/>
          <a:lstStyle/>
          <a:p>
            <a:fld id="{0AEC1FD1-BE3B-4FD2-82B6-892F291D3AE0}" type="slidenum">
              <a:rPr lang="de-DE" sz="800" smtClean="0">
                <a:latin typeface="Arial" pitchFamily="34" charset="0"/>
                <a:cs typeface="Arial" pitchFamily="34" charset="0"/>
              </a:rPr>
              <a:pPr/>
              <a:t>28</a:t>
            </a:fld>
            <a:endParaRPr lang="de-DE" sz="800" dirty="0">
              <a:latin typeface="Arial" pitchFamily="34" charset="0"/>
              <a:cs typeface="Arial" pitchFamily="34" charset="0"/>
            </a:endParaRPr>
          </a:p>
        </p:txBody>
      </p:sp>
      <p:sp>
        <p:nvSpPr>
          <p:cNvPr id="4" name="Espace réservé du pied de page 3"/>
          <p:cNvSpPr>
            <a:spLocks noGrp="1"/>
          </p:cNvSpPr>
          <p:nvPr>
            <p:ph type="ftr" sz="quarter" idx="11"/>
          </p:nvPr>
        </p:nvSpPr>
        <p:spPr/>
        <p:txBody>
          <a:bodyPr/>
          <a:lstStyle/>
          <a:p>
            <a:r>
              <a:rPr lang="de-CH" sz="800" smtClean="0">
                <a:latin typeface="Arial" pitchFamily="34" charset="0"/>
                <a:cs typeface="Arial" pitchFamily="34" charset="0"/>
              </a:rPr>
              <a:t>«JUGEND UND MEDIEN», EINe Plattform DES BUNDESAMTES FÜR SOZIALVERSICHERUNGEN </a:t>
            </a:r>
            <a:endParaRPr lang="de-DE" sz="800" dirty="0">
              <a:latin typeface="Arial" pitchFamily="34" charset="0"/>
              <a:cs typeface="Arial" pitchFamily="34" charset="0"/>
            </a:endParaRPr>
          </a:p>
        </p:txBody>
      </p:sp>
      <p:sp>
        <p:nvSpPr>
          <p:cNvPr id="5" name="Espace réservé du texte 4"/>
          <p:cNvSpPr>
            <a:spLocks noGrp="1"/>
          </p:cNvSpPr>
          <p:nvPr>
            <p:ph type="body" sz="quarter" idx="13"/>
          </p:nvPr>
        </p:nvSpPr>
        <p:spPr/>
        <p:txBody>
          <a:bodyPr/>
          <a:lstStyle/>
          <a:p>
            <a:r>
              <a:rPr lang="fr-CH" dirty="0" err="1" smtClean="0"/>
              <a:t>Strukturen</a:t>
            </a:r>
            <a:r>
              <a:rPr lang="fr-CH" dirty="0" smtClean="0"/>
              <a:t> </a:t>
            </a:r>
            <a:r>
              <a:rPr lang="fr-CH" dirty="0" err="1" smtClean="0"/>
              <a:t>jugend</a:t>
            </a:r>
            <a:r>
              <a:rPr lang="fr-CH" dirty="0" smtClean="0"/>
              <a:t> und </a:t>
            </a:r>
            <a:r>
              <a:rPr lang="fr-CH" dirty="0" err="1" smtClean="0"/>
              <a:t>medien</a:t>
            </a:r>
            <a:r>
              <a:rPr lang="fr-CH" dirty="0" smtClean="0"/>
              <a:t> 2016 – 2020 </a:t>
            </a:r>
            <a:endParaRPr lang="en-US" dirty="0"/>
          </a:p>
        </p:txBody>
      </p:sp>
      <p:graphicFrame>
        <p:nvGraphicFramePr>
          <p:cNvPr id="7" name="Espace réservé du contenu 6"/>
          <p:cNvGraphicFramePr>
            <a:graphicFrameLocks noGrp="1"/>
          </p:cNvGraphicFramePr>
          <p:nvPr>
            <p:ph sz="quarter" idx="15"/>
            <p:extLst>
              <p:ext uri="{D42A27DB-BD31-4B8C-83A1-F6EECF244321}">
                <p14:modId xmlns:p14="http://schemas.microsoft.com/office/powerpoint/2010/main" val="1785195713"/>
              </p:ext>
            </p:extLst>
          </p:nvPr>
        </p:nvGraphicFramePr>
        <p:xfrm>
          <a:off x="557213" y="1836738"/>
          <a:ext cx="8816975" cy="4900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7"/>
          <p:cNvSpPr txBox="1"/>
          <p:nvPr/>
        </p:nvSpPr>
        <p:spPr>
          <a:xfrm>
            <a:off x="557213" y="6438074"/>
            <a:ext cx="2736304" cy="369332"/>
          </a:xfrm>
          <a:prstGeom prst="rect">
            <a:avLst/>
          </a:prstGeom>
          <a:solidFill>
            <a:srgbClr val="FF9966"/>
          </a:solidFill>
        </p:spPr>
        <p:txBody>
          <a:bodyPr wrap="square" rtlCol="0">
            <a:spAutoFit/>
          </a:bodyPr>
          <a:lstStyle/>
          <a:p>
            <a:pPr algn="ctr"/>
            <a:r>
              <a:rPr lang="fr-CH" sz="1800" dirty="0" err="1" smtClean="0">
                <a:latin typeface="Arial" panose="020B0604020202020204" pitchFamily="34" charset="0"/>
                <a:cs typeface="Arial" panose="020B0604020202020204" pitchFamily="34" charset="0"/>
              </a:rPr>
              <a:t>Regulierender</a:t>
            </a:r>
            <a:r>
              <a:rPr lang="fr-CH" sz="1800" dirty="0" smtClean="0">
                <a:latin typeface="Arial" panose="020B0604020202020204" pitchFamily="34" charset="0"/>
                <a:cs typeface="Arial" panose="020B0604020202020204" pitchFamily="34" charset="0"/>
              </a:rPr>
              <a:t> KJMS</a:t>
            </a:r>
            <a:endParaRPr lang="en-US" sz="1800" dirty="0">
              <a:latin typeface="Arial" panose="020B0604020202020204" pitchFamily="34" charset="0"/>
              <a:cs typeface="Arial" panose="020B0604020202020204" pitchFamily="34" charset="0"/>
            </a:endParaRPr>
          </a:p>
        </p:txBody>
      </p:sp>
      <p:sp>
        <p:nvSpPr>
          <p:cNvPr id="9" name="ZoneTexte 8"/>
          <p:cNvSpPr txBox="1"/>
          <p:nvPr/>
        </p:nvSpPr>
        <p:spPr>
          <a:xfrm>
            <a:off x="3674491" y="6438074"/>
            <a:ext cx="5553760" cy="369332"/>
          </a:xfrm>
          <a:prstGeom prst="rect">
            <a:avLst/>
          </a:prstGeom>
          <a:solidFill>
            <a:srgbClr val="92D050"/>
          </a:solidFill>
        </p:spPr>
        <p:txBody>
          <a:bodyPr wrap="square" rtlCol="0">
            <a:spAutoFit/>
          </a:bodyPr>
          <a:lstStyle/>
          <a:p>
            <a:pPr algn="ctr"/>
            <a:r>
              <a:rPr lang="fr-CH" sz="1800" dirty="0" err="1" smtClean="0">
                <a:latin typeface="Arial" panose="020B0604020202020204" pitchFamily="34" charset="0"/>
                <a:cs typeface="Arial" panose="020B0604020202020204" pitchFamily="34" charset="0"/>
              </a:rPr>
              <a:t>Erzieherischer</a:t>
            </a:r>
            <a:r>
              <a:rPr lang="fr-CH" sz="1800" dirty="0" smtClean="0">
                <a:latin typeface="Arial" panose="020B0604020202020204" pitchFamily="34" charset="0"/>
                <a:cs typeface="Arial" panose="020B0604020202020204" pitchFamily="34" charset="0"/>
              </a:rPr>
              <a:t> KJMS</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5327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367307E-C63C-47CD-86FC-0CBDD5F4BE9B}" type="datetime1">
              <a:rPr lang="de-DE" sz="800" smtClean="0">
                <a:latin typeface="Arial" pitchFamily="34" charset="0"/>
                <a:cs typeface="Arial" pitchFamily="34" charset="0"/>
              </a:rPr>
              <a:pPr/>
              <a:t>23.11.2016</a:t>
            </a:fld>
            <a:endParaRPr lang="de-DE" sz="800" dirty="0">
              <a:latin typeface="Arial" pitchFamily="34" charset="0"/>
              <a:cs typeface="Arial" pitchFamily="34" charset="0"/>
            </a:endParaRPr>
          </a:p>
        </p:txBody>
      </p:sp>
      <p:sp>
        <p:nvSpPr>
          <p:cNvPr id="3" name="Espace réservé du numéro de diapositive 2"/>
          <p:cNvSpPr>
            <a:spLocks noGrp="1"/>
          </p:cNvSpPr>
          <p:nvPr>
            <p:ph type="sldNum" sz="quarter" idx="12"/>
          </p:nvPr>
        </p:nvSpPr>
        <p:spPr/>
        <p:txBody>
          <a:bodyPr/>
          <a:lstStyle/>
          <a:p>
            <a:fld id="{0AEC1FD1-BE3B-4FD2-82B6-892F291D3AE0}" type="slidenum">
              <a:rPr lang="de-DE" sz="800" smtClean="0">
                <a:latin typeface="Arial" pitchFamily="34" charset="0"/>
                <a:cs typeface="Arial" pitchFamily="34" charset="0"/>
              </a:rPr>
              <a:pPr/>
              <a:t>29</a:t>
            </a:fld>
            <a:endParaRPr lang="de-DE" sz="800" dirty="0">
              <a:latin typeface="Arial" pitchFamily="34" charset="0"/>
              <a:cs typeface="Arial" pitchFamily="34" charset="0"/>
            </a:endParaRPr>
          </a:p>
        </p:txBody>
      </p:sp>
      <p:sp>
        <p:nvSpPr>
          <p:cNvPr id="4" name="Espace réservé du pied de page 3"/>
          <p:cNvSpPr>
            <a:spLocks noGrp="1"/>
          </p:cNvSpPr>
          <p:nvPr>
            <p:ph type="ftr" sz="quarter" idx="11"/>
          </p:nvPr>
        </p:nvSpPr>
        <p:spPr/>
        <p:txBody>
          <a:bodyPr/>
          <a:lstStyle/>
          <a:p>
            <a:r>
              <a:rPr lang="de-CH" sz="800" smtClean="0">
                <a:latin typeface="Arial" pitchFamily="34" charset="0"/>
                <a:cs typeface="Arial" pitchFamily="34" charset="0"/>
              </a:rPr>
              <a:t>«JUGEND UND MEDIEN», EINe Plattform DES BUNDESAMTES FÜR SOZIALVERSICHERUNGEN </a:t>
            </a:r>
            <a:endParaRPr lang="de-DE" sz="800" dirty="0">
              <a:latin typeface="Arial" pitchFamily="34" charset="0"/>
              <a:cs typeface="Arial" pitchFamily="34" charset="0"/>
            </a:endParaRPr>
          </a:p>
        </p:txBody>
      </p:sp>
      <p:sp>
        <p:nvSpPr>
          <p:cNvPr id="5" name="Espace réservé du texte 4"/>
          <p:cNvSpPr>
            <a:spLocks noGrp="1"/>
          </p:cNvSpPr>
          <p:nvPr>
            <p:ph type="body" sz="quarter" idx="13"/>
          </p:nvPr>
        </p:nvSpPr>
        <p:spPr/>
        <p:txBody>
          <a:bodyPr/>
          <a:lstStyle/>
          <a:p>
            <a:r>
              <a:rPr lang="fr-CH" dirty="0" err="1" smtClean="0"/>
              <a:t>Fragen</a:t>
            </a:r>
            <a:r>
              <a:rPr lang="fr-CH" dirty="0" smtClean="0"/>
              <a:t>? </a:t>
            </a:r>
          </a:p>
        </p:txBody>
      </p:sp>
      <p:sp>
        <p:nvSpPr>
          <p:cNvPr id="6" name="Espace réservé du contenu 5"/>
          <p:cNvSpPr>
            <a:spLocks noGrp="1"/>
          </p:cNvSpPr>
          <p:nvPr>
            <p:ph sz="quarter" idx="15"/>
          </p:nvPr>
        </p:nvSpPr>
        <p:spPr>
          <a:xfrm>
            <a:off x="0" y="1548383"/>
            <a:ext cx="10080625" cy="6032906"/>
          </a:xfrm>
          <a:solidFill>
            <a:srgbClr val="336699"/>
          </a:solidFill>
        </p:spPr>
        <p:txBody>
          <a:bodyPr/>
          <a:lstStyle/>
          <a:p>
            <a:pPr marL="144834" indent="0">
              <a:buNone/>
            </a:pPr>
            <a:endParaRPr lang="en-US" dirty="0"/>
          </a:p>
        </p:txBody>
      </p:sp>
      <p:pic>
        <p:nvPicPr>
          <p:cNvPr id="8" name="Grafik 7"/>
          <p:cNvPicPr>
            <a:picLocks noChangeAspect="1"/>
          </p:cNvPicPr>
          <p:nvPr/>
        </p:nvPicPr>
        <p:blipFill>
          <a:blip r:embed="rId2"/>
          <a:stretch>
            <a:fillRect/>
          </a:stretch>
        </p:blipFill>
        <p:spPr>
          <a:xfrm>
            <a:off x="1079996" y="1548383"/>
            <a:ext cx="7992640" cy="6032906"/>
          </a:xfrm>
          <a:prstGeom prst="rect">
            <a:avLst/>
          </a:prstGeom>
        </p:spPr>
      </p:pic>
    </p:spTree>
    <p:extLst>
      <p:ext uri="{BB962C8B-B14F-4D97-AF65-F5344CB8AC3E}">
        <p14:creationId xmlns:p14="http://schemas.microsoft.com/office/powerpoint/2010/main" val="1454537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idx="4294967295"/>
          </p:nvPr>
        </p:nvSpPr>
        <p:spPr>
          <a:xfrm>
            <a:off x="723764" y="684287"/>
            <a:ext cx="9072562" cy="460375"/>
          </a:xfrm>
          <a:prstGeom prst="rect">
            <a:avLst/>
          </a:prstGeom>
        </p:spPr>
        <p:txBody>
          <a:bodyPr>
            <a:noAutofit/>
          </a:bodyPr>
          <a:lstStyle/>
          <a:p>
            <a:pPr marL="360834" indent="-360834">
              <a:spcBef>
                <a:spcPct val="20000"/>
              </a:spcBef>
            </a:pPr>
            <a:r>
              <a:rPr lang="de-CH" cap="all" dirty="0" smtClean="0">
                <a:solidFill>
                  <a:schemeClr val="tx1"/>
                </a:solidFill>
                <a:ea typeface="+mn-ea"/>
              </a:rPr>
              <a:t>1. Rückblick über das Programm 2011-2015</a:t>
            </a:r>
            <a:endParaRPr lang="de-CH" cap="all" dirty="0">
              <a:solidFill>
                <a:schemeClr val="tx1"/>
              </a:solidFill>
              <a:ea typeface="+mn-ea"/>
            </a:endParaRPr>
          </a:p>
        </p:txBody>
      </p:sp>
      <p:grpSp>
        <p:nvGrpSpPr>
          <p:cNvPr id="2" name="Gruppieren 3"/>
          <p:cNvGrpSpPr/>
          <p:nvPr/>
        </p:nvGrpSpPr>
        <p:grpSpPr>
          <a:xfrm>
            <a:off x="90217" y="1764407"/>
            <a:ext cx="7815965" cy="2448272"/>
            <a:chOff x="112267" y="108795"/>
            <a:chExt cx="2970978" cy="3442522"/>
          </a:xfrm>
        </p:grpSpPr>
        <p:sp>
          <p:nvSpPr>
            <p:cNvPr id="8" name="Freihandform 7"/>
            <p:cNvSpPr/>
            <p:nvPr/>
          </p:nvSpPr>
          <p:spPr>
            <a:xfrm>
              <a:off x="112267" y="108795"/>
              <a:ext cx="669961" cy="3440837"/>
            </a:xfrm>
            <a:custGeom>
              <a:avLst/>
              <a:gdLst>
                <a:gd name="connsiteX0" fmla="*/ 0 w 2017937"/>
                <a:gd name="connsiteY0" fmla="*/ 232908 h 1397419"/>
                <a:gd name="connsiteX1" fmla="*/ 68217 w 2017937"/>
                <a:gd name="connsiteY1" fmla="*/ 68217 h 1397419"/>
                <a:gd name="connsiteX2" fmla="*/ 232908 w 2017937"/>
                <a:gd name="connsiteY2" fmla="*/ 0 h 1397419"/>
                <a:gd name="connsiteX3" fmla="*/ 1785029 w 2017937"/>
                <a:gd name="connsiteY3" fmla="*/ 0 h 1397419"/>
                <a:gd name="connsiteX4" fmla="*/ 1949720 w 2017937"/>
                <a:gd name="connsiteY4" fmla="*/ 68217 h 1397419"/>
                <a:gd name="connsiteX5" fmla="*/ 2017937 w 2017937"/>
                <a:gd name="connsiteY5" fmla="*/ 232908 h 1397419"/>
                <a:gd name="connsiteX6" fmla="*/ 2017937 w 2017937"/>
                <a:gd name="connsiteY6" fmla="*/ 1164511 h 1397419"/>
                <a:gd name="connsiteX7" fmla="*/ 1949720 w 2017937"/>
                <a:gd name="connsiteY7" fmla="*/ 1329202 h 1397419"/>
                <a:gd name="connsiteX8" fmla="*/ 1785029 w 2017937"/>
                <a:gd name="connsiteY8" fmla="*/ 1397419 h 1397419"/>
                <a:gd name="connsiteX9" fmla="*/ 232908 w 2017937"/>
                <a:gd name="connsiteY9" fmla="*/ 1397419 h 1397419"/>
                <a:gd name="connsiteX10" fmla="*/ 68217 w 2017937"/>
                <a:gd name="connsiteY10" fmla="*/ 1329202 h 1397419"/>
                <a:gd name="connsiteX11" fmla="*/ 0 w 2017937"/>
                <a:gd name="connsiteY11" fmla="*/ 1164511 h 1397419"/>
                <a:gd name="connsiteX12" fmla="*/ 0 w 2017937"/>
                <a:gd name="connsiteY12" fmla="*/ 232908 h 139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7937" h="1397419">
                  <a:moveTo>
                    <a:pt x="0" y="232908"/>
                  </a:moveTo>
                  <a:cubicBezTo>
                    <a:pt x="0" y="171137"/>
                    <a:pt x="24539" y="111896"/>
                    <a:pt x="68217" y="68217"/>
                  </a:cubicBezTo>
                  <a:cubicBezTo>
                    <a:pt x="111896" y="24538"/>
                    <a:pt x="171137" y="0"/>
                    <a:pt x="232908" y="0"/>
                  </a:cubicBezTo>
                  <a:lnTo>
                    <a:pt x="1785029" y="0"/>
                  </a:lnTo>
                  <a:cubicBezTo>
                    <a:pt x="1846800" y="0"/>
                    <a:pt x="1906041" y="24539"/>
                    <a:pt x="1949720" y="68217"/>
                  </a:cubicBezTo>
                  <a:cubicBezTo>
                    <a:pt x="1993399" y="111896"/>
                    <a:pt x="2017937" y="171137"/>
                    <a:pt x="2017937" y="232908"/>
                  </a:cubicBezTo>
                  <a:lnTo>
                    <a:pt x="2017937" y="1164511"/>
                  </a:lnTo>
                  <a:cubicBezTo>
                    <a:pt x="2017937" y="1226282"/>
                    <a:pt x="1993399" y="1285523"/>
                    <a:pt x="1949720" y="1329202"/>
                  </a:cubicBezTo>
                  <a:cubicBezTo>
                    <a:pt x="1906041" y="1372881"/>
                    <a:pt x="1846800" y="1397419"/>
                    <a:pt x="1785029" y="1397419"/>
                  </a:cubicBezTo>
                  <a:lnTo>
                    <a:pt x="232908" y="1397419"/>
                  </a:lnTo>
                  <a:cubicBezTo>
                    <a:pt x="171137" y="1397419"/>
                    <a:pt x="111896" y="1372880"/>
                    <a:pt x="68217" y="1329202"/>
                  </a:cubicBezTo>
                  <a:cubicBezTo>
                    <a:pt x="24538" y="1285523"/>
                    <a:pt x="0" y="1226282"/>
                    <a:pt x="0" y="1164511"/>
                  </a:cubicBezTo>
                  <a:lnTo>
                    <a:pt x="0" y="232908"/>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25366" tIns="96791" rIns="125366" bIns="96791" numCol="1" spcCol="1270" anchor="ctr" anchorCtr="0">
              <a:noAutofit/>
            </a:bodyPr>
            <a:lstStyle/>
            <a:p>
              <a:pPr algn="ctr" defTabSz="735025">
                <a:lnSpc>
                  <a:spcPct val="90000"/>
                </a:lnSpc>
                <a:spcAft>
                  <a:spcPct val="35000"/>
                </a:spcAft>
              </a:pPr>
              <a:r>
                <a:rPr lang="de-CH" sz="1700" b="1" dirty="0" smtClean="0">
                  <a:solidFill>
                    <a:schemeClr val="tx1"/>
                  </a:solidFill>
                </a:rPr>
                <a:t>Nationale Referenz-</a:t>
              </a:r>
              <a:r>
                <a:rPr lang="de-CH" sz="1700" b="1" dirty="0" err="1" smtClean="0">
                  <a:solidFill>
                    <a:schemeClr val="tx1"/>
                  </a:solidFill>
                </a:rPr>
                <a:t>plattform</a:t>
              </a:r>
              <a:endParaRPr lang="de-CH" sz="1700" dirty="0">
                <a:solidFill>
                  <a:schemeClr val="tx1"/>
                </a:solidFill>
              </a:endParaRPr>
            </a:p>
          </p:txBody>
        </p:sp>
        <p:sp>
          <p:nvSpPr>
            <p:cNvPr id="10" name="Freihandform 9"/>
            <p:cNvSpPr/>
            <p:nvPr/>
          </p:nvSpPr>
          <p:spPr>
            <a:xfrm>
              <a:off x="1579359" y="108795"/>
              <a:ext cx="737557" cy="3440837"/>
            </a:xfrm>
            <a:custGeom>
              <a:avLst/>
              <a:gdLst>
                <a:gd name="connsiteX0" fmla="*/ 0 w 2017937"/>
                <a:gd name="connsiteY0" fmla="*/ 232908 h 1397419"/>
                <a:gd name="connsiteX1" fmla="*/ 68217 w 2017937"/>
                <a:gd name="connsiteY1" fmla="*/ 68217 h 1397419"/>
                <a:gd name="connsiteX2" fmla="*/ 232908 w 2017937"/>
                <a:gd name="connsiteY2" fmla="*/ 0 h 1397419"/>
                <a:gd name="connsiteX3" fmla="*/ 1785029 w 2017937"/>
                <a:gd name="connsiteY3" fmla="*/ 0 h 1397419"/>
                <a:gd name="connsiteX4" fmla="*/ 1949720 w 2017937"/>
                <a:gd name="connsiteY4" fmla="*/ 68217 h 1397419"/>
                <a:gd name="connsiteX5" fmla="*/ 2017937 w 2017937"/>
                <a:gd name="connsiteY5" fmla="*/ 232908 h 1397419"/>
                <a:gd name="connsiteX6" fmla="*/ 2017937 w 2017937"/>
                <a:gd name="connsiteY6" fmla="*/ 1164511 h 1397419"/>
                <a:gd name="connsiteX7" fmla="*/ 1949720 w 2017937"/>
                <a:gd name="connsiteY7" fmla="*/ 1329202 h 1397419"/>
                <a:gd name="connsiteX8" fmla="*/ 1785029 w 2017937"/>
                <a:gd name="connsiteY8" fmla="*/ 1397419 h 1397419"/>
                <a:gd name="connsiteX9" fmla="*/ 232908 w 2017937"/>
                <a:gd name="connsiteY9" fmla="*/ 1397419 h 1397419"/>
                <a:gd name="connsiteX10" fmla="*/ 68217 w 2017937"/>
                <a:gd name="connsiteY10" fmla="*/ 1329202 h 1397419"/>
                <a:gd name="connsiteX11" fmla="*/ 0 w 2017937"/>
                <a:gd name="connsiteY11" fmla="*/ 1164511 h 1397419"/>
                <a:gd name="connsiteX12" fmla="*/ 0 w 2017937"/>
                <a:gd name="connsiteY12" fmla="*/ 232908 h 139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7937" h="1397419">
                  <a:moveTo>
                    <a:pt x="0" y="232908"/>
                  </a:moveTo>
                  <a:cubicBezTo>
                    <a:pt x="0" y="171137"/>
                    <a:pt x="24539" y="111896"/>
                    <a:pt x="68217" y="68217"/>
                  </a:cubicBezTo>
                  <a:cubicBezTo>
                    <a:pt x="111896" y="24538"/>
                    <a:pt x="171137" y="0"/>
                    <a:pt x="232908" y="0"/>
                  </a:cubicBezTo>
                  <a:lnTo>
                    <a:pt x="1785029" y="0"/>
                  </a:lnTo>
                  <a:cubicBezTo>
                    <a:pt x="1846800" y="0"/>
                    <a:pt x="1906041" y="24539"/>
                    <a:pt x="1949720" y="68217"/>
                  </a:cubicBezTo>
                  <a:cubicBezTo>
                    <a:pt x="1993399" y="111896"/>
                    <a:pt x="2017937" y="171137"/>
                    <a:pt x="2017937" y="232908"/>
                  </a:cubicBezTo>
                  <a:lnTo>
                    <a:pt x="2017937" y="1164511"/>
                  </a:lnTo>
                  <a:cubicBezTo>
                    <a:pt x="2017937" y="1226282"/>
                    <a:pt x="1993399" y="1285523"/>
                    <a:pt x="1949720" y="1329202"/>
                  </a:cubicBezTo>
                  <a:cubicBezTo>
                    <a:pt x="1906041" y="1372881"/>
                    <a:pt x="1846800" y="1397419"/>
                    <a:pt x="1785029" y="1397419"/>
                  </a:cubicBezTo>
                  <a:lnTo>
                    <a:pt x="232908" y="1397419"/>
                  </a:lnTo>
                  <a:cubicBezTo>
                    <a:pt x="171137" y="1397419"/>
                    <a:pt x="111896" y="1372880"/>
                    <a:pt x="68217" y="1329202"/>
                  </a:cubicBezTo>
                  <a:cubicBezTo>
                    <a:pt x="24538" y="1285523"/>
                    <a:pt x="0" y="1226282"/>
                    <a:pt x="0" y="1164511"/>
                  </a:cubicBezTo>
                  <a:lnTo>
                    <a:pt x="0" y="232908"/>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25366" tIns="96791" rIns="125366" bIns="96791" numCol="1" spcCol="1270" anchor="ctr" anchorCtr="0">
              <a:noAutofit/>
            </a:bodyPr>
            <a:lstStyle/>
            <a:p>
              <a:pPr algn="ctr" defTabSz="735025">
                <a:lnSpc>
                  <a:spcPct val="90000"/>
                </a:lnSpc>
                <a:spcAft>
                  <a:spcPct val="35000"/>
                </a:spcAft>
              </a:pPr>
              <a:endParaRPr lang="de-CH" sz="1700" dirty="0" smtClean="0">
                <a:solidFill>
                  <a:schemeClr val="tx1"/>
                </a:solidFill>
              </a:endParaRPr>
            </a:p>
            <a:p>
              <a:pPr algn="ctr" defTabSz="735025">
                <a:lnSpc>
                  <a:spcPct val="90000"/>
                </a:lnSpc>
                <a:spcAft>
                  <a:spcPct val="35000"/>
                </a:spcAft>
              </a:pPr>
              <a:r>
                <a:rPr lang="de-CH" sz="1700" b="1" dirty="0" smtClean="0">
                  <a:solidFill>
                    <a:schemeClr val="tx1"/>
                  </a:solidFill>
                </a:rPr>
                <a:t>Akteure (Stakeholder) mobilisieren</a:t>
              </a:r>
            </a:p>
            <a:p>
              <a:pPr algn="ctr" defTabSz="735025">
                <a:lnSpc>
                  <a:spcPct val="90000"/>
                </a:lnSpc>
                <a:spcAft>
                  <a:spcPct val="35000"/>
                </a:spcAft>
              </a:pPr>
              <a:endParaRPr lang="de-CH" sz="1700" dirty="0" smtClean="0">
                <a:solidFill>
                  <a:schemeClr val="tx1"/>
                </a:solidFill>
              </a:endParaRPr>
            </a:p>
          </p:txBody>
        </p:sp>
        <p:sp>
          <p:nvSpPr>
            <p:cNvPr id="12" name="Freihandform 11"/>
            <p:cNvSpPr/>
            <p:nvPr/>
          </p:nvSpPr>
          <p:spPr>
            <a:xfrm>
              <a:off x="826056" y="108795"/>
              <a:ext cx="698560" cy="3440837"/>
            </a:xfrm>
            <a:custGeom>
              <a:avLst/>
              <a:gdLst>
                <a:gd name="connsiteX0" fmla="*/ 0 w 2017937"/>
                <a:gd name="connsiteY0" fmla="*/ 232908 h 1397419"/>
                <a:gd name="connsiteX1" fmla="*/ 68217 w 2017937"/>
                <a:gd name="connsiteY1" fmla="*/ 68217 h 1397419"/>
                <a:gd name="connsiteX2" fmla="*/ 232908 w 2017937"/>
                <a:gd name="connsiteY2" fmla="*/ 0 h 1397419"/>
                <a:gd name="connsiteX3" fmla="*/ 1785029 w 2017937"/>
                <a:gd name="connsiteY3" fmla="*/ 0 h 1397419"/>
                <a:gd name="connsiteX4" fmla="*/ 1949720 w 2017937"/>
                <a:gd name="connsiteY4" fmla="*/ 68217 h 1397419"/>
                <a:gd name="connsiteX5" fmla="*/ 2017937 w 2017937"/>
                <a:gd name="connsiteY5" fmla="*/ 232908 h 1397419"/>
                <a:gd name="connsiteX6" fmla="*/ 2017937 w 2017937"/>
                <a:gd name="connsiteY6" fmla="*/ 1164511 h 1397419"/>
                <a:gd name="connsiteX7" fmla="*/ 1949720 w 2017937"/>
                <a:gd name="connsiteY7" fmla="*/ 1329202 h 1397419"/>
                <a:gd name="connsiteX8" fmla="*/ 1785029 w 2017937"/>
                <a:gd name="connsiteY8" fmla="*/ 1397419 h 1397419"/>
                <a:gd name="connsiteX9" fmla="*/ 232908 w 2017937"/>
                <a:gd name="connsiteY9" fmla="*/ 1397419 h 1397419"/>
                <a:gd name="connsiteX10" fmla="*/ 68217 w 2017937"/>
                <a:gd name="connsiteY10" fmla="*/ 1329202 h 1397419"/>
                <a:gd name="connsiteX11" fmla="*/ 0 w 2017937"/>
                <a:gd name="connsiteY11" fmla="*/ 1164511 h 1397419"/>
                <a:gd name="connsiteX12" fmla="*/ 0 w 2017937"/>
                <a:gd name="connsiteY12" fmla="*/ 232908 h 139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7937" h="1397419">
                  <a:moveTo>
                    <a:pt x="0" y="232908"/>
                  </a:moveTo>
                  <a:cubicBezTo>
                    <a:pt x="0" y="171137"/>
                    <a:pt x="24539" y="111896"/>
                    <a:pt x="68217" y="68217"/>
                  </a:cubicBezTo>
                  <a:cubicBezTo>
                    <a:pt x="111896" y="24538"/>
                    <a:pt x="171137" y="0"/>
                    <a:pt x="232908" y="0"/>
                  </a:cubicBezTo>
                  <a:lnTo>
                    <a:pt x="1785029" y="0"/>
                  </a:lnTo>
                  <a:cubicBezTo>
                    <a:pt x="1846800" y="0"/>
                    <a:pt x="1906041" y="24539"/>
                    <a:pt x="1949720" y="68217"/>
                  </a:cubicBezTo>
                  <a:cubicBezTo>
                    <a:pt x="1993399" y="111896"/>
                    <a:pt x="2017937" y="171137"/>
                    <a:pt x="2017937" y="232908"/>
                  </a:cubicBezTo>
                  <a:lnTo>
                    <a:pt x="2017937" y="1164511"/>
                  </a:lnTo>
                  <a:cubicBezTo>
                    <a:pt x="2017937" y="1226282"/>
                    <a:pt x="1993399" y="1285523"/>
                    <a:pt x="1949720" y="1329202"/>
                  </a:cubicBezTo>
                  <a:cubicBezTo>
                    <a:pt x="1906041" y="1372881"/>
                    <a:pt x="1846800" y="1397419"/>
                    <a:pt x="1785029" y="1397419"/>
                  </a:cubicBezTo>
                  <a:lnTo>
                    <a:pt x="232908" y="1397419"/>
                  </a:lnTo>
                  <a:cubicBezTo>
                    <a:pt x="171137" y="1397419"/>
                    <a:pt x="111896" y="1372880"/>
                    <a:pt x="68217" y="1329202"/>
                  </a:cubicBezTo>
                  <a:cubicBezTo>
                    <a:pt x="24538" y="1285523"/>
                    <a:pt x="0" y="1226282"/>
                    <a:pt x="0" y="1164511"/>
                  </a:cubicBezTo>
                  <a:lnTo>
                    <a:pt x="0" y="232908"/>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25366" tIns="96791" rIns="125366" bIns="96791" numCol="1" spcCol="1270" anchor="ctr" anchorCtr="0">
              <a:noAutofit/>
            </a:bodyPr>
            <a:lstStyle/>
            <a:p>
              <a:pPr algn="ctr" defTabSz="735025">
                <a:lnSpc>
                  <a:spcPct val="90000"/>
                </a:lnSpc>
                <a:spcAft>
                  <a:spcPct val="35000"/>
                </a:spcAft>
              </a:pPr>
              <a:r>
                <a:rPr lang="de-CH" sz="1700" b="1" dirty="0" smtClean="0">
                  <a:solidFill>
                    <a:schemeClr val="tx1"/>
                  </a:solidFill>
                </a:rPr>
                <a:t>Impulse zur fachlichen Entwicklung</a:t>
              </a:r>
              <a:endParaRPr lang="de-CH" sz="1700" dirty="0" smtClean="0">
                <a:solidFill>
                  <a:schemeClr val="tx1"/>
                </a:solidFill>
              </a:endParaRPr>
            </a:p>
          </p:txBody>
        </p:sp>
        <p:sp>
          <p:nvSpPr>
            <p:cNvPr id="14" name="Freihandform 13"/>
            <p:cNvSpPr/>
            <p:nvPr/>
          </p:nvSpPr>
          <p:spPr>
            <a:xfrm>
              <a:off x="2371659" y="110480"/>
              <a:ext cx="711586" cy="3440837"/>
            </a:xfrm>
            <a:custGeom>
              <a:avLst/>
              <a:gdLst>
                <a:gd name="connsiteX0" fmla="*/ 0 w 2017937"/>
                <a:gd name="connsiteY0" fmla="*/ 232908 h 1397419"/>
                <a:gd name="connsiteX1" fmla="*/ 68217 w 2017937"/>
                <a:gd name="connsiteY1" fmla="*/ 68217 h 1397419"/>
                <a:gd name="connsiteX2" fmla="*/ 232908 w 2017937"/>
                <a:gd name="connsiteY2" fmla="*/ 0 h 1397419"/>
                <a:gd name="connsiteX3" fmla="*/ 1785029 w 2017937"/>
                <a:gd name="connsiteY3" fmla="*/ 0 h 1397419"/>
                <a:gd name="connsiteX4" fmla="*/ 1949720 w 2017937"/>
                <a:gd name="connsiteY4" fmla="*/ 68217 h 1397419"/>
                <a:gd name="connsiteX5" fmla="*/ 2017937 w 2017937"/>
                <a:gd name="connsiteY5" fmla="*/ 232908 h 1397419"/>
                <a:gd name="connsiteX6" fmla="*/ 2017937 w 2017937"/>
                <a:gd name="connsiteY6" fmla="*/ 1164511 h 1397419"/>
                <a:gd name="connsiteX7" fmla="*/ 1949720 w 2017937"/>
                <a:gd name="connsiteY7" fmla="*/ 1329202 h 1397419"/>
                <a:gd name="connsiteX8" fmla="*/ 1785029 w 2017937"/>
                <a:gd name="connsiteY8" fmla="*/ 1397419 h 1397419"/>
                <a:gd name="connsiteX9" fmla="*/ 232908 w 2017937"/>
                <a:gd name="connsiteY9" fmla="*/ 1397419 h 1397419"/>
                <a:gd name="connsiteX10" fmla="*/ 68217 w 2017937"/>
                <a:gd name="connsiteY10" fmla="*/ 1329202 h 1397419"/>
                <a:gd name="connsiteX11" fmla="*/ 0 w 2017937"/>
                <a:gd name="connsiteY11" fmla="*/ 1164511 h 1397419"/>
                <a:gd name="connsiteX12" fmla="*/ 0 w 2017937"/>
                <a:gd name="connsiteY12" fmla="*/ 232908 h 139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7937" h="1397419">
                  <a:moveTo>
                    <a:pt x="0" y="232908"/>
                  </a:moveTo>
                  <a:cubicBezTo>
                    <a:pt x="0" y="171137"/>
                    <a:pt x="24539" y="111896"/>
                    <a:pt x="68217" y="68217"/>
                  </a:cubicBezTo>
                  <a:cubicBezTo>
                    <a:pt x="111896" y="24538"/>
                    <a:pt x="171137" y="0"/>
                    <a:pt x="232908" y="0"/>
                  </a:cubicBezTo>
                  <a:lnTo>
                    <a:pt x="1785029" y="0"/>
                  </a:lnTo>
                  <a:cubicBezTo>
                    <a:pt x="1846800" y="0"/>
                    <a:pt x="1906041" y="24539"/>
                    <a:pt x="1949720" y="68217"/>
                  </a:cubicBezTo>
                  <a:cubicBezTo>
                    <a:pt x="1993399" y="111896"/>
                    <a:pt x="2017937" y="171137"/>
                    <a:pt x="2017937" y="232908"/>
                  </a:cubicBezTo>
                  <a:lnTo>
                    <a:pt x="2017937" y="1164511"/>
                  </a:lnTo>
                  <a:cubicBezTo>
                    <a:pt x="2017937" y="1226282"/>
                    <a:pt x="1993399" y="1285523"/>
                    <a:pt x="1949720" y="1329202"/>
                  </a:cubicBezTo>
                  <a:cubicBezTo>
                    <a:pt x="1906041" y="1372881"/>
                    <a:pt x="1846800" y="1397419"/>
                    <a:pt x="1785029" y="1397419"/>
                  </a:cubicBezTo>
                  <a:lnTo>
                    <a:pt x="232908" y="1397419"/>
                  </a:lnTo>
                  <a:cubicBezTo>
                    <a:pt x="171137" y="1397419"/>
                    <a:pt x="111896" y="1372880"/>
                    <a:pt x="68217" y="1329202"/>
                  </a:cubicBezTo>
                  <a:cubicBezTo>
                    <a:pt x="24538" y="1285523"/>
                    <a:pt x="0" y="1226282"/>
                    <a:pt x="0" y="1164511"/>
                  </a:cubicBezTo>
                  <a:lnTo>
                    <a:pt x="0" y="232908"/>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25366" tIns="96791" rIns="125366" bIns="96791" numCol="1" spcCol="1270" anchor="ctr" anchorCtr="0">
              <a:noAutofit/>
            </a:bodyPr>
            <a:lstStyle/>
            <a:p>
              <a:pPr algn="ctr" defTabSz="735025">
                <a:lnSpc>
                  <a:spcPct val="90000"/>
                </a:lnSpc>
                <a:spcAft>
                  <a:spcPct val="35000"/>
                </a:spcAft>
              </a:pPr>
              <a:r>
                <a:rPr lang="de-CH" sz="1700" b="1" dirty="0" smtClean="0">
                  <a:solidFill>
                    <a:schemeClr val="tx1"/>
                  </a:solidFill>
                </a:rPr>
                <a:t>Zusammen-arbeit, Austausch und Vernetzung</a:t>
              </a:r>
              <a:endParaRPr lang="de-CH" sz="1700" dirty="0" smtClean="0">
                <a:solidFill>
                  <a:schemeClr val="tx1"/>
                </a:solidFill>
              </a:endParaRPr>
            </a:p>
          </p:txBody>
        </p:sp>
      </p:grpSp>
      <p:sp>
        <p:nvSpPr>
          <p:cNvPr id="18" name="Freihandform 9"/>
          <p:cNvSpPr>
            <a:spLocks noGrp="1"/>
          </p:cNvSpPr>
          <p:nvPr>
            <p:ph type="body" sz="quarter" idx="15"/>
          </p:nvPr>
        </p:nvSpPr>
        <p:spPr>
          <a:xfrm>
            <a:off x="8074945" y="1764407"/>
            <a:ext cx="1933829" cy="2447076"/>
          </a:xfrm>
          <a:custGeom>
            <a:avLst/>
            <a:gdLst>
              <a:gd name="connsiteX0" fmla="*/ 0 w 2017937"/>
              <a:gd name="connsiteY0" fmla="*/ 232908 h 1397419"/>
              <a:gd name="connsiteX1" fmla="*/ 68217 w 2017937"/>
              <a:gd name="connsiteY1" fmla="*/ 68217 h 1397419"/>
              <a:gd name="connsiteX2" fmla="*/ 232908 w 2017937"/>
              <a:gd name="connsiteY2" fmla="*/ 0 h 1397419"/>
              <a:gd name="connsiteX3" fmla="*/ 1785029 w 2017937"/>
              <a:gd name="connsiteY3" fmla="*/ 0 h 1397419"/>
              <a:gd name="connsiteX4" fmla="*/ 1949720 w 2017937"/>
              <a:gd name="connsiteY4" fmla="*/ 68217 h 1397419"/>
              <a:gd name="connsiteX5" fmla="*/ 2017937 w 2017937"/>
              <a:gd name="connsiteY5" fmla="*/ 232908 h 1397419"/>
              <a:gd name="connsiteX6" fmla="*/ 2017937 w 2017937"/>
              <a:gd name="connsiteY6" fmla="*/ 1164511 h 1397419"/>
              <a:gd name="connsiteX7" fmla="*/ 1949720 w 2017937"/>
              <a:gd name="connsiteY7" fmla="*/ 1329202 h 1397419"/>
              <a:gd name="connsiteX8" fmla="*/ 1785029 w 2017937"/>
              <a:gd name="connsiteY8" fmla="*/ 1397419 h 1397419"/>
              <a:gd name="connsiteX9" fmla="*/ 232908 w 2017937"/>
              <a:gd name="connsiteY9" fmla="*/ 1397419 h 1397419"/>
              <a:gd name="connsiteX10" fmla="*/ 68217 w 2017937"/>
              <a:gd name="connsiteY10" fmla="*/ 1329202 h 1397419"/>
              <a:gd name="connsiteX11" fmla="*/ 0 w 2017937"/>
              <a:gd name="connsiteY11" fmla="*/ 1164511 h 1397419"/>
              <a:gd name="connsiteX12" fmla="*/ 0 w 2017937"/>
              <a:gd name="connsiteY12" fmla="*/ 232908 h 139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7937" h="1397419">
                <a:moveTo>
                  <a:pt x="0" y="232908"/>
                </a:moveTo>
                <a:cubicBezTo>
                  <a:pt x="0" y="171137"/>
                  <a:pt x="24539" y="111896"/>
                  <a:pt x="68217" y="68217"/>
                </a:cubicBezTo>
                <a:cubicBezTo>
                  <a:pt x="111896" y="24538"/>
                  <a:pt x="171137" y="0"/>
                  <a:pt x="232908" y="0"/>
                </a:cubicBezTo>
                <a:lnTo>
                  <a:pt x="1785029" y="0"/>
                </a:lnTo>
                <a:cubicBezTo>
                  <a:pt x="1846800" y="0"/>
                  <a:pt x="1906041" y="24539"/>
                  <a:pt x="1949720" y="68217"/>
                </a:cubicBezTo>
                <a:cubicBezTo>
                  <a:pt x="1993399" y="111896"/>
                  <a:pt x="2017937" y="171137"/>
                  <a:pt x="2017937" y="232908"/>
                </a:cubicBezTo>
                <a:lnTo>
                  <a:pt x="2017937" y="1164511"/>
                </a:lnTo>
                <a:cubicBezTo>
                  <a:pt x="2017937" y="1226282"/>
                  <a:pt x="1993399" y="1285523"/>
                  <a:pt x="1949720" y="1329202"/>
                </a:cubicBezTo>
                <a:cubicBezTo>
                  <a:pt x="1906041" y="1372881"/>
                  <a:pt x="1846800" y="1397419"/>
                  <a:pt x="1785029" y="1397419"/>
                </a:cubicBezTo>
                <a:lnTo>
                  <a:pt x="232908" y="1397419"/>
                </a:lnTo>
                <a:cubicBezTo>
                  <a:pt x="171137" y="1397419"/>
                  <a:pt x="111896" y="1372880"/>
                  <a:pt x="68217" y="1329202"/>
                </a:cubicBezTo>
                <a:cubicBezTo>
                  <a:pt x="24538" y="1285523"/>
                  <a:pt x="0" y="1226282"/>
                  <a:pt x="0" y="1164511"/>
                </a:cubicBezTo>
                <a:lnTo>
                  <a:pt x="0" y="232908"/>
                </a:lnTo>
                <a:close/>
              </a:path>
            </a:pathLst>
          </a:custGeom>
        </p:spPr>
        <p:style>
          <a:lnRef idx="1">
            <a:schemeClr val="dk1"/>
          </a:lnRef>
          <a:fillRef idx="2">
            <a:schemeClr val="dk1"/>
          </a:fillRef>
          <a:effectRef idx="1">
            <a:schemeClr val="dk1"/>
          </a:effectRef>
          <a:fontRef idx="minor">
            <a:schemeClr val="dk1"/>
          </a:fontRef>
        </p:style>
        <p:txBody>
          <a:bodyPr spcFirstLastPara="0" vert="horz" wrap="square" lIns="125366" tIns="96791" rIns="125366" bIns="96791" numCol="1" spcCol="1270" anchor="ctr" anchorCtr="0">
            <a:noAutofit/>
          </a:bodyPr>
          <a:lstStyle/>
          <a:p>
            <a:pPr algn="ctr" defTabSz="735025">
              <a:lnSpc>
                <a:spcPct val="90000"/>
              </a:lnSpc>
              <a:spcAft>
                <a:spcPct val="35000"/>
              </a:spcAft>
            </a:pPr>
            <a:r>
              <a:rPr lang="de-CH" sz="1700" b="1" dirty="0" smtClean="0">
                <a:solidFill>
                  <a:schemeClr val="tx1"/>
                </a:solidFill>
              </a:rPr>
              <a:t>Monitoring der Medien-entwicklung und Regulierungs-aktivitäten</a:t>
            </a:r>
            <a:endParaRPr lang="de-CH" sz="1700" dirty="0" smtClean="0">
              <a:solidFill>
                <a:schemeClr val="tx1"/>
              </a:solidFill>
            </a:endParaRPr>
          </a:p>
        </p:txBody>
      </p:sp>
      <p:grpSp>
        <p:nvGrpSpPr>
          <p:cNvPr id="9" name="Gruppieren 3"/>
          <p:cNvGrpSpPr/>
          <p:nvPr/>
        </p:nvGrpSpPr>
        <p:grpSpPr>
          <a:xfrm>
            <a:off x="127993" y="4426692"/>
            <a:ext cx="7793682" cy="3057714"/>
            <a:chOff x="120737" y="108189"/>
            <a:chExt cx="2962508" cy="3483463"/>
          </a:xfrm>
          <a:solidFill>
            <a:srgbClr val="92D050"/>
          </a:solidFill>
        </p:grpSpPr>
        <p:sp>
          <p:nvSpPr>
            <p:cNvPr id="11" name="Freihandform 7"/>
            <p:cNvSpPr/>
            <p:nvPr/>
          </p:nvSpPr>
          <p:spPr>
            <a:xfrm>
              <a:off x="120737" y="108189"/>
              <a:ext cx="704116" cy="3440837"/>
            </a:xfrm>
            <a:custGeom>
              <a:avLst/>
              <a:gdLst>
                <a:gd name="connsiteX0" fmla="*/ 0 w 2017937"/>
                <a:gd name="connsiteY0" fmla="*/ 232908 h 1397419"/>
                <a:gd name="connsiteX1" fmla="*/ 68217 w 2017937"/>
                <a:gd name="connsiteY1" fmla="*/ 68217 h 1397419"/>
                <a:gd name="connsiteX2" fmla="*/ 232908 w 2017937"/>
                <a:gd name="connsiteY2" fmla="*/ 0 h 1397419"/>
                <a:gd name="connsiteX3" fmla="*/ 1785029 w 2017937"/>
                <a:gd name="connsiteY3" fmla="*/ 0 h 1397419"/>
                <a:gd name="connsiteX4" fmla="*/ 1949720 w 2017937"/>
                <a:gd name="connsiteY4" fmla="*/ 68217 h 1397419"/>
                <a:gd name="connsiteX5" fmla="*/ 2017937 w 2017937"/>
                <a:gd name="connsiteY5" fmla="*/ 232908 h 1397419"/>
                <a:gd name="connsiteX6" fmla="*/ 2017937 w 2017937"/>
                <a:gd name="connsiteY6" fmla="*/ 1164511 h 1397419"/>
                <a:gd name="connsiteX7" fmla="*/ 1949720 w 2017937"/>
                <a:gd name="connsiteY7" fmla="*/ 1329202 h 1397419"/>
                <a:gd name="connsiteX8" fmla="*/ 1785029 w 2017937"/>
                <a:gd name="connsiteY8" fmla="*/ 1397419 h 1397419"/>
                <a:gd name="connsiteX9" fmla="*/ 232908 w 2017937"/>
                <a:gd name="connsiteY9" fmla="*/ 1397419 h 1397419"/>
                <a:gd name="connsiteX10" fmla="*/ 68217 w 2017937"/>
                <a:gd name="connsiteY10" fmla="*/ 1329202 h 1397419"/>
                <a:gd name="connsiteX11" fmla="*/ 0 w 2017937"/>
                <a:gd name="connsiteY11" fmla="*/ 1164511 h 1397419"/>
                <a:gd name="connsiteX12" fmla="*/ 0 w 2017937"/>
                <a:gd name="connsiteY12" fmla="*/ 232908 h 139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7937" h="1397419">
                  <a:moveTo>
                    <a:pt x="0" y="232908"/>
                  </a:moveTo>
                  <a:cubicBezTo>
                    <a:pt x="0" y="171137"/>
                    <a:pt x="24539" y="111896"/>
                    <a:pt x="68217" y="68217"/>
                  </a:cubicBezTo>
                  <a:cubicBezTo>
                    <a:pt x="111896" y="24538"/>
                    <a:pt x="171137" y="0"/>
                    <a:pt x="232908" y="0"/>
                  </a:cubicBezTo>
                  <a:lnTo>
                    <a:pt x="1785029" y="0"/>
                  </a:lnTo>
                  <a:cubicBezTo>
                    <a:pt x="1846800" y="0"/>
                    <a:pt x="1906041" y="24539"/>
                    <a:pt x="1949720" y="68217"/>
                  </a:cubicBezTo>
                  <a:cubicBezTo>
                    <a:pt x="1993399" y="111896"/>
                    <a:pt x="2017937" y="171137"/>
                    <a:pt x="2017937" y="232908"/>
                  </a:cubicBezTo>
                  <a:lnTo>
                    <a:pt x="2017937" y="1164511"/>
                  </a:lnTo>
                  <a:cubicBezTo>
                    <a:pt x="2017937" y="1226282"/>
                    <a:pt x="1993399" y="1285523"/>
                    <a:pt x="1949720" y="1329202"/>
                  </a:cubicBezTo>
                  <a:cubicBezTo>
                    <a:pt x="1906041" y="1372881"/>
                    <a:pt x="1846800" y="1397419"/>
                    <a:pt x="1785029" y="1397419"/>
                  </a:cubicBezTo>
                  <a:lnTo>
                    <a:pt x="232908" y="1397419"/>
                  </a:lnTo>
                  <a:cubicBezTo>
                    <a:pt x="171137" y="1397419"/>
                    <a:pt x="111896" y="1372880"/>
                    <a:pt x="68217" y="1329202"/>
                  </a:cubicBezTo>
                  <a:cubicBezTo>
                    <a:pt x="24538" y="1285523"/>
                    <a:pt x="0" y="1226282"/>
                    <a:pt x="0" y="1164511"/>
                  </a:cubicBezTo>
                  <a:lnTo>
                    <a:pt x="0" y="232908"/>
                  </a:lnTo>
                  <a:close/>
                </a:path>
              </a:pathLst>
            </a:custGeom>
            <a:grpFill/>
          </p:spPr>
          <p:style>
            <a:lnRef idx="1">
              <a:schemeClr val="dk1"/>
            </a:lnRef>
            <a:fillRef idx="2">
              <a:schemeClr val="dk1"/>
            </a:fillRef>
            <a:effectRef idx="1">
              <a:schemeClr val="dk1"/>
            </a:effectRef>
            <a:fontRef idx="minor">
              <a:schemeClr val="dk1"/>
            </a:fontRef>
          </p:style>
          <p:txBody>
            <a:bodyPr spcFirstLastPara="0" vert="horz" wrap="square" lIns="125366" tIns="96791" rIns="125366" bIns="96791" numCol="1" spcCol="1270" anchor="ctr" anchorCtr="0">
              <a:noAutofit/>
            </a:bodyPr>
            <a:lstStyle/>
            <a:p>
              <a:pPr defTabSz="735025">
                <a:lnSpc>
                  <a:spcPct val="90000"/>
                </a:lnSpc>
                <a:spcAft>
                  <a:spcPct val="35000"/>
                </a:spcAft>
              </a:pPr>
              <a:r>
                <a:rPr lang="de-CH" sz="1700" dirty="0" smtClean="0">
                  <a:solidFill>
                    <a:schemeClr val="tx1"/>
                  </a:solidFill>
                </a:rPr>
                <a:t>Webseite</a:t>
              </a:r>
              <a:endParaRPr lang="de-CH" sz="1700" dirty="0" smtClean="0">
                <a:solidFill>
                  <a:schemeClr val="tx1"/>
                </a:solidFill>
              </a:endParaRPr>
            </a:p>
            <a:p>
              <a:pPr defTabSz="735025">
                <a:lnSpc>
                  <a:spcPct val="90000"/>
                </a:lnSpc>
                <a:spcAft>
                  <a:spcPct val="35000"/>
                </a:spcAft>
              </a:pPr>
              <a:r>
                <a:rPr lang="de-CH" sz="1700" dirty="0" smtClean="0">
                  <a:solidFill>
                    <a:schemeClr val="tx1"/>
                  </a:solidFill>
                </a:rPr>
                <a:t>Datenbank</a:t>
              </a:r>
            </a:p>
            <a:p>
              <a:pPr defTabSz="735025">
                <a:lnSpc>
                  <a:spcPct val="90000"/>
                </a:lnSpc>
                <a:spcAft>
                  <a:spcPct val="35000"/>
                </a:spcAft>
              </a:pPr>
              <a:r>
                <a:rPr lang="de-CH" sz="1700" dirty="0" smtClean="0">
                  <a:solidFill>
                    <a:schemeClr val="tx1"/>
                  </a:solidFill>
                </a:rPr>
                <a:t>Kantonsportraits</a:t>
              </a:r>
            </a:p>
            <a:p>
              <a:pPr defTabSz="735025">
                <a:lnSpc>
                  <a:spcPct val="90000"/>
                </a:lnSpc>
                <a:spcAft>
                  <a:spcPct val="35000"/>
                </a:spcAft>
              </a:pPr>
              <a:r>
                <a:rPr lang="de-CH" sz="1700" dirty="0" smtClean="0">
                  <a:solidFill>
                    <a:schemeClr val="tx1"/>
                  </a:solidFill>
                </a:rPr>
                <a:t>Medienarbeit</a:t>
              </a:r>
            </a:p>
            <a:p>
              <a:pPr defTabSz="735025">
                <a:lnSpc>
                  <a:spcPct val="90000"/>
                </a:lnSpc>
                <a:spcAft>
                  <a:spcPct val="35000"/>
                </a:spcAft>
              </a:pPr>
              <a:r>
                <a:rPr lang="de-CH" sz="1700" dirty="0" smtClean="0">
                  <a:solidFill>
                    <a:schemeClr val="tx1"/>
                  </a:solidFill>
                </a:rPr>
                <a:t>Themen</a:t>
              </a:r>
              <a:endParaRPr lang="de-CH" sz="1700" dirty="0">
                <a:solidFill>
                  <a:schemeClr val="tx1"/>
                </a:solidFill>
              </a:endParaRPr>
            </a:p>
          </p:txBody>
        </p:sp>
        <p:sp>
          <p:nvSpPr>
            <p:cNvPr id="13" name="Freihandform 9"/>
            <p:cNvSpPr/>
            <p:nvPr/>
          </p:nvSpPr>
          <p:spPr>
            <a:xfrm>
              <a:off x="1596849" y="108492"/>
              <a:ext cx="737557" cy="3440837"/>
            </a:xfrm>
            <a:custGeom>
              <a:avLst/>
              <a:gdLst>
                <a:gd name="connsiteX0" fmla="*/ 0 w 2017937"/>
                <a:gd name="connsiteY0" fmla="*/ 232908 h 1397419"/>
                <a:gd name="connsiteX1" fmla="*/ 68217 w 2017937"/>
                <a:gd name="connsiteY1" fmla="*/ 68217 h 1397419"/>
                <a:gd name="connsiteX2" fmla="*/ 232908 w 2017937"/>
                <a:gd name="connsiteY2" fmla="*/ 0 h 1397419"/>
                <a:gd name="connsiteX3" fmla="*/ 1785029 w 2017937"/>
                <a:gd name="connsiteY3" fmla="*/ 0 h 1397419"/>
                <a:gd name="connsiteX4" fmla="*/ 1949720 w 2017937"/>
                <a:gd name="connsiteY4" fmla="*/ 68217 h 1397419"/>
                <a:gd name="connsiteX5" fmla="*/ 2017937 w 2017937"/>
                <a:gd name="connsiteY5" fmla="*/ 232908 h 1397419"/>
                <a:gd name="connsiteX6" fmla="*/ 2017937 w 2017937"/>
                <a:gd name="connsiteY6" fmla="*/ 1164511 h 1397419"/>
                <a:gd name="connsiteX7" fmla="*/ 1949720 w 2017937"/>
                <a:gd name="connsiteY7" fmla="*/ 1329202 h 1397419"/>
                <a:gd name="connsiteX8" fmla="*/ 1785029 w 2017937"/>
                <a:gd name="connsiteY8" fmla="*/ 1397419 h 1397419"/>
                <a:gd name="connsiteX9" fmla="*/ 232908 w 2017937"/>
                <a:gd name="connsiteY9" fmla="*/ 1397419 h 1397419"/>
                <a:gd name="connsiteX10" fmla="*/ 68217 w 2017937"/>
                <a:gd name="connsiteY10" fmla="*/ 1329202 h 1397419"/>
                <a:gd name="connsiteX11" fmla="*/ 0 w 2017937"/>
                <a:gd name="connsiteY11" fmla="*/ 1164511 h 1397419"/>
                <a:gd name="connsiteX12" fmla="*/ 0 w 2017937"/>
                <a:gd name="connsiteY12" fmla="*/ 232908 h 139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7937" h="1397419">
                  <a:moveTo>
                    <a:pt x="0" y="232908"/>
                  </a:moveTo>
                  <a:cubicBezTo>
                    <a:pt x="0" y="171137"/>
                    <a:pt x="24539" y="111896"/>
                    <a:pt x="68217" y="68217"/>
                  </a:cubicBezTo>
                  <a:cubicBezTo>
                    <a:pt x="111896" y="24538"/>
                    <a:pt x="171137" y="0"/>
                    <a:pt x="232908" y="0"/>
                  </a:cubicBezTo>
                  <a:lnTo>
                    <a:pt x="1785029" y="0"/>
                  </a:lnTo>
                  <a:cubicBezTo>
                    <a:pt x="1846800" y="0"/>
                    <a:pt x="1906041" y="24539"/>
                    <a:pt x="1949720" y="68217"/>
                  </a:cubicBezTo>
                  <a:cubicBezTo>
                    <a:pt x="1993399" y="111896"/>
                    <a:pt x="2017937" y="171137"/>
                    <a:pt x="2017937" y="232908"/>
                  </a:cubicBezTo>
                  <a:lnTo>
                    <a:pt x="2017937" y="1164511"/>
                  </a:lnTo>
                  <a:cubicBezTo>
                    <a:pt x="2017937" y="1226282"/>
                    <a:pt x="1993399" y="1285523"/>
                    <a:pt x="1949720" y="1329202"/>
                  </a:cubicBezTo>
                  <a:cubicBezTo>
                    <a:pt x="1906041" y="1372881"/>
                    <a:pt x="1846800" y="1397419"/>
                    <a:pt x="1785029" y="1397419"/>
                  </a:cubicBezTo>
                  <a:lnTo>
                    <a:pt x="232908" y="1397419"/>
                  </a:lnTo>
                  <a:cubicBezTo>
                    <a:pt x="171137" y="1397419"/>
                    <a:pt x="111896" y="1372880"/>
                    <a:pt x="68217" y="1329202"/>
                  </a:cubicBezTo>
                  <a:cubicBezTo>
                    <a:pt x="24538" y="1285523"/>
                    <a:pt x="0" y="1226282"/>
                    <a:pt x="0" y="1164511"/>
                  </a:cubicBezTo>
                  <a:lnTo>
                    <a:pt x="0" y="232908"/>
                  </a:lnTo>
                  <a:close/>
                </a:path>
              </a:pathLst>
            </a:custGeom>
            <a:grpFill/>
          </p:spPr>
          <p:style>
            <a:lnRef idx="1">
              <a:schemeClr val="dk1"/>
            </a:lnRef>
            <a:fillRef idx="2">
              <a:schemeClr val="dk1"/>
            </a:fillRef>
            <a:effectRef idx="1">
              <a:schemeClr val="dk1"/>
            </a:effectRef>
            <a:fontRef idx="minor">
              <a:schemeClr val="dk1"/>
            </a:fontRef>
          </p:style>
          <p:txBody>
            <a:bodyPr spcFirstLastPara="0" vert="horz" wrap="square" lIns="125366" tIns="96791" rIns="125366" bIns="96791" numCol="1" spcCol="1270" anchor="ctr" anchorCtr="0">
              <a:noAutofit/>
            </a:bodyPr>
            <a:lstStyle/>
            <a:p>
              <a:pPr algn="ctr" defTabSz="735025">
                <a:lnSpc>
                  <a:spcPct val="90000"/>
                </a:lnSpc>
                <a:spcAft>
                  <a:spcPct val="35000"/>
                </a:spcAft>
              </a:pPr>
              <a:endParaRPr lang="de-CH" sz="1700" dirty="0" smtClean="0">
                <a:solidFill>
                  <a:schemeClr val="tx1"/>
                </a:solidFill>
              </a:endParaRPr>
            </a:p>
            <a:p>
              <a:pPr defTabSz="735025">
                <a:lnSpc>
                  <a:spcPct val="90000"/>
                </a:lnSpc>
                <a:spcAft>
                  <a:spcPct val="35000"/>
                </a:spcAft>
              </a:pPr>
              <a:r>
                <a:rPr lang="de-CH" sz="1700" dirty="0" smtClean="0">
                  <a:solidFill>
                    <a:schemeClr val="tx1"/>
                  </a:solidFill>
                </a:rPr>
                <a:t>Beispiel-präsentation</a:t>
              </a:r>
              <a:endParaRPr lang="de-CH" sz="1700" dirty="0">
                <a:solidFill>
                  <a:schemeClr val="tx1"/>
                </a:solidFill>
              </a:endParaRPr>
            </a:p>
            <a:p>
              <a:pPr defTabSz="735025">
                <a:lnSpc>
                  <a:spcPct val="90000"/>
                </a:lnSpc>
                <a:spcAft>
                  <a:spcPct val="35000"/>
                </a:spcAft>
              </a:pPr>
              <a:r>
                <a:rPr lang="de-CH" sz="1700" dirty="0">
                  <a:solidFill>
                    <a:schemeClr val="tx1"/>
                  </a:solidFill>
                </a:rPr>
                <a:t>Finanzielle </a:t>
              </a:r>
              <a:r>
                <a:rPr lang="de-CH" sz="1700" dirty="0" smtClean="0">
                  <a:solidFill>
                    <a:schemeClr val="tx1"/>
                  </a:solidFill>
                </a:rPr>
                <a:t>Unterstützung</a:t>
              </a:r>
              <a:endParaRPr lang="de-CH" sz="1700" dirty="0">
                <a:solidFill>
                  <a:schemeClr val="tx1"/>
                </a:solidFill>
              </a:endParaRPr>
            </a:p>
            <a:p>
              <a:pPr defTabSz="735025">
                <a:lnSpc>
                  <a:spcPct val="90000"/>
                </a:lnSpc>
                <a:spcAft>
                  <a:spcPct val="35000"/>
                </a:spcAft>
              </a:pPr>
              <a:r>
                <a:rPr lang="de-CH" sz="1700" dirty="0">
                  <a:solidFill>
                    <a:schemeClr val="tx1"/>
                  </a:solidFill>
                </a:rPr>
                <a:t>Train-</a:t>
              </a:r>
              <a:r>
                <a:rPr lang="de-CH" sz="1700" dirty="0" err="1">
                  <a:solidFill>
                    <a:schemeClr val="tx1"/>
                  </a:solidFill>
                </a:rPr>
                <a:t>the</a:t>
              </a:r>
              <a:r>
                <a:rPr lang="de-CH" sz="1700" dirty="0">
                  <a:solidFill>
                    <a:schemeClr val="tx1"/>
                  </a:solidFill>
                </a:rPr>
                <a:t>-trainer</a:t>
              </a:r>
            </a:p>
            <a:p>
              <a:pPr algn="ctr" defTabSz="735025">
                <a:lnSpc>
                  <a:spcPct val="90000"/>
                </a:lnSpc>
                <a:spcAft>
                  <a:spcPct val="35000"/>
                </a:spcAft>
              </a:pPr>
              <a:endParaRPr lang="de-CH" sz="1700" dirty="0" smtClean="0">
                <a:solidFill>
                  <a:schemeClr val="tx1"/>
                </a:solidFill>
              </a:endParaRPr>
            </a:p>
          </p:txBody>
        </p:sp>
        <p:sp>
          <p:nvSpPr>
            <p:cNvPr id="15" name="Freihandform 11"/>
            <p:cNvSpPr/>
            <p:nvPr/>
          </p:nvSpPr>
          <p:spPr>
            <a:xfrm>
              <a:off x="862105" y="150815"/>
              <a:ext cx="698560" cy="3440837"/>
            </a:xfrm>
            <a:custGeom>
              <a:avLst/>
              <a:gdLst>
                <a:gd name="connsiteX0" fmla="*/ 0 w 2017937"/>
                <a:gd name="connsiteY0" fmla="*/ 232908 h 1397419"/>
                <a:gd name="connsiteX1" fmla="*/ 68217 w 2017937"/>
                <a:gd name="connsiteY1" fmla="*/ 68217 h 1397419"/>
                <a:gd name="connsiteX2" fmla="*/ 232908 w 2017937"/>
                <a:gd name="connsiteY2" fmla="*/ 0 h 1397419"/>
                <a:gd name="connsiteX3" fmla="*/ 1785029 w 2017937"/>
                <a:gd name="connsiteY3" fmla="*/ 0 h 1397419"/>
                <a:gd name="connsiteX4" fmla="*/ 1949720 w 2017937"/>
                <a:gd name="connsiteY4" fmla="*/ 68217 h 1397419"/>
                <a:gd name="connsiteX5" fmla="*/ 2017937 w 2017937"/>
                <a:gd name="connsiteY5" fmla="*/ 232908 h 1397419"/>
                <a:gd name="connsiteX6" fmla="*/ 2017937 w 2017937"/>
                <a:gd name="connsiteY6" fmla="*/ 1164511 h 1397419"/>
                <a:gd name="connsiteX7" fmla="*/ 1949720 w 2017937"/>
                <a:gd name="connsiteY7" fmla="*/ 1329202 h 1397419"/>
                <a:gd name="connsiteX8" fmla="*/ 1785029 w 2017937"/>
                <a:gd name="connsiteY8" fmla="*/ 1397419 h 1397419"/>
                <a:gd name="connsiteX9" fmla="*/ 232908 w 2017937"/>
                <a:gd name="connsiteY9" fmla="*/ 1397419 h 1397419"/>
                <a:gd name="connsiteX10" fmla="*/ 68217 w 2017937"/>
                <a:gd name="connsiteY10" fmla="*/ 1329202 h 1397419"/>
                <a:gd name="connsiteX11" fmla="*/ 0 w 2017937"/>
                <a:gd name="connsiteY11" fmla="*/ 1164511 h 1397419"/>
                <a:gd name="connsiteX12" fmla="*/ 0 w 2017937"/>
                <a:gd name="connsiteY12" fmla="*/ 232908 h 139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7937" h="1397419">
                  <a:moveTo>
                    <a:pt x="0" y="232908"/>
                  </a:moveTo>
                  <a:cubicBezTo>
                    <a:pt x="0" y="171137"/>
                    <a:pt x="24539" y="111896"/>
                    <a:pt x="68217" y="68217"/>
                  </a:cubicBezTo>
                  <a:cubicBezTo>
                    <a:pt x="111896" y="24538"/>
                    <a:pt x="171137" y="0"/>
                    <a:pt x="232908" y="0"/>
                  </a:cubicBezTo>
                  <a:lnTo>
                    <a:pt x="1785029" y="0"/>
                  </a:lnTo>
                  <a:cubicBezTo>
                    <a:pt x="1846800" y="0"/>
                    <a:pt x="1906041" y="24539"/>
                    <a:pt x="1949720" y="68217"/>
                  </a:cubicBezTo>
                  <a:cubicBezTo>
                    <a:pt x="1993399" y="111896"/>
                    <a:pt x="2017937" y="171137"/>
                    <a:pt x="2017937" y="232908"/>
                  </a:cubicBezTo>
                  <a:lnTo>
                    <a:pt x="2017937" y="1164511"/>
                  </a:lnTo>
                  <a:cubicBezTo>
                    <a:pt x="2017937" y="1226282"/>
                    <a:pt x="1993399" y="1285523"/>
                    <a:pt x="1949720" y="1329202"/>
                  </a:cubicBezTo>
                  <a:cubicBezTo>
                    <a:pt x="1906041" y="1372881"/>
                    <a:pt x="1846800" y="1397419"/>
                    <a:pt x="1785029" y="1397419"/>
                  </a:cubicBezTo>
                  <a:lnTo>
                    <a:pt x="232908" y="1397419"/>
                  </a:lnTo>
                  <a:cubicBezTo>
                    <a:pt x="171137" y="1397419"/>
                    <a:pt x="111896" y="1372880"/>
                    <a:pt x="68217" y="1329202"/>
                  </a:cubicBezTo>
                  <a:cubicBezTo>
                    <a:pt x="24538" y="1285523"/>
                    <a:pt x="0" y="1226282"/>
                    <a:pt x="0" y="1164511"/>
                  </a:cubicBezTo>
                  <a:lnTo>
                    <a:pt x="0" y="232908"/>
                  </a:lnTo>
                  <a:close/>
                </a:path>
              </a:pathLst>
            </a:custGeom>
            <a:grpFill/>
          </p:spPr>
          <p:style>
            <a:lnRef idx="1">
              <a:schemeClr val="dk1"/>
            </a:lnRef>
            <a:fillRef idx="2">
              <a:schemeClr val="dk1"/>
            </a:fillRef>
            <a:effectRef idx="1">
              <a:schemeClr val="dk1"/>
            </a:effectRef>
            <a:fontRef idx="minor">
              <a:schemeClr val="dk1"/>
            </a:fontRef>
          </p:style>
          <p:txBody>
            <a:bodyPr spcFirstLastPara="0" vert="horz" wrap="square" lIns="125366" tIns="96791" rIns="125366" bIns="96791" numCol="1" spcCol="1270" anchor="ctr" anchorCtr="0">
              <a:noAutofit/>
            </a:bodyPr>
            <a:lstStyle/>
            <a:p>
              <a:pPr defTabSz="735025">
                <a:lnSpc>
                  <a:spcPct val="90000"/>
                </a:lnSpc>
                <a:spcAft>
                  <a:spcPct val="35000"/>
                </a:spcAft>
              </a:pPr>
              <a:r>
                <a:rPr lang="de-CH" sz="1700" dirty="0" smtClean="0">
                  <a:solidFill>
                    <a:schemeClr val="tx1"/>
                  </a:solidFill>
                </a:rPr>
                <a:t>Peer-Education</a:t>
              </a:r>
            </a:p>
            <a:p>
              <a:pPr defTabSz="735025">
                <a:lnSpc>
                  <a:spcPct val="90000"/>
                </a:lnSpc>
                <a:spcAft>
                  <a:spcPct val="35000"/>
                </a:spcAft>
              </a:pPr>
              <a:r>
                <a:rPr lang="de-CH" sz="1700" dirty="0" smtClean="0">
                  <a:solidFill>
                    <a:schemeClr val="tx1"/>
                  </a:solidFill>
                </a:rPr>
                <a:t>Zugangs-strategien</a:t>
              </a:r>
            </a:p>
            <a:p>
              <a:pPr defTabSz="735025">
                <a:lnSpc>
                  <a:spcPct val="90000"/>
                </a:lnSpc>
                <a:spcAft>
                  <a:spcPct val="35000"/>
                </a:spcAft>
              </a:pPr>
              <a:r>
                <a:rPr lang="de-CH" sz="1700" dirty="0" smtClean="0">
                  <a:solidFill>
                    <a:schemeClr val="tx1"/>
                  </a:solidFill>
                </a:rPr>
                <a:t>Qualitäts-kriterien</a:t>
              </a:r>
            </a:p>
          </p:txBody>
        </p:sp>
        <p:sp>
          <p:nvSpPr>
            <p:cNvPr id="16" name="Freihandform 13"/>
            <p:cNvSpPr/>
            <p:nvPr/>
          </p:nvSpPr>
          <p:spPr>
            <a:xfrm>
              <a:off x="2371659" y="110480"/>
              <a:ext cx="711586" cy="3440837"/>
            </a:xfrm>
            <a:custGeom>
              <a:avLst/>
              <a:gdLst>
                <a:gd name="connsiteX0" fmla="*/ 0 w 2017937"/>
                <a:gd name="connsiteY0" fmla="*/ 232908 h 1397419"/>
                <a:gd name="connsiteX1" fmla="*/ 68217 w 2017937"/>
                <a:gd name="connsiteY1" fmla="*/ 68217 h 1397419"/>
                <a:gd name="connsiteX2" fmla="*/ 232908 w 2017937"/>
                <a:gd name="connsiteY2" fmla="*/ 0 h 1397419"/>
                <a:gd name="connsiteX3" fmla="*/ 1785029 w 2017937"/>
                <a:gd name="connsiteY3" fmla="*/ 0 h 1397419"/>
                <a:gd name="connsiteX4" fmla="*/ 1949720 w 2017937"/>
                <a:gd name="connsiteY4" fmla="*/ 68217 h 1397419"/>
                <a:gd name="connsiteX5" fmla="*/ 2017937 w 2017937"/>
                <a:gd name="connsiteY5" fmla="*/ 232908 h 1397419"/>
                <a:gd name="connsiteX6" fmla="*/ 2017937 w 2017937"/>
                <a:gd name="connsiteY6" fmla="*/ 1164511 h 1397419"/>
                <a:gd name="connsiteX7" fmla="*/ 1949720 w 2017937"/>
                <a:gd name="connsiteY7" fmla="*/ 1329202 h 1397419"/>
                <a:gd name="connsiteX8" fmla="*/ 1785029 w 2017937"/>
                <a:gd name="connsiteY8" fmla="*/ 1397419 h 1397419"/>
                <a:gd name="connsiteX9" fmla="*/ 232908 w 2017937"/>
                <a:gd name="connsiteY9" fmla="*/ 1397419 h 1397419"/>
                <a:gd name="connsiteX10" fmla="*/ 68217 w 2017937"/>
                <a:gd name="connsiteY10" fmla="*/ 1329202 h 1397419"/>
                <a:gd name="connsiteX11" fmla="*/ 0 w 2017937"/>
                <a:gd name="connsiteY11" fmla="*/ 1164511 h 1397419"/>
                <a:gd name="connsiteX12" fmla="*/ 0 w 2017937"/>
                <a:gd name="connsiteY12" fmla="*/ 232908 h 139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7937" h="1397419">
                  <a:moveTo>
                    <a:pt x="0" y="232908"/>
                  </a:moveTo>
                  <a:cubicBezTo>
                    <a:pt x="0" y="171137"/>
                    <a:pt x="24539" y="111896"/>
                    <a:pt x="68217" y="68217"/>
                  </a:cubicBezTo>
                  <a:cubicBezTo>
                    <a:pt x="111896" y="24538"/>
                    <a:pt x="171137" y="0"/>
                    <a:pt x="232908" y="0"/>
                  </a:cubicBezTo>
                  <a:lnTo>
                    <a:pt x="1785029" y="0"/>
                  </a:lnTo>
                  <a:cubicBezTo>
                    <a:pt x="1846800" y="0"/>
                    <a:pt x="1906041" y="24539"/>
                    <a:pt x="1949720" y="68217"/>
                  </a:cubicBezTo>
                  <a:cubicBezTo>
                    <a:pt x="1993399" y="111896"/>
                    <a:pt x="2017937" y="171137"/>
                    <a:pt x="2017937" y="232908"/>
                  </a:cubicBezTo>
                  <a:lnTo>
                    <a:pt x="2017937" y="1164511"/>
                  </a:lnTo>
                  <a:cubicBezTo>
                    <a:pt x="2017937" y="1226282"/>
                    <a:pt x="1993399" y="1285523"/>
                    <a:pt x="1949720" y="1329202"/>
                  </a:cubicBezTo>
                  <a:cubicBezTo>
                    <a:pt x="1906041" y="1372881"/>
                    <a:pt x="1846800" y="1397419"/>
                    <a:pt x="1785029" y="1397419"/>
                  </a:cubicBezTo>
                  <a:lnTo>
                    <a:pt x="232908" y="1397419"/>
                  </a:lnTo>
                  <a:cubicBezTo>
                    <a:pt x="171137" y="1397419"/>
                    <a:pt x="111896" y="1372880"/>
                    <a:pt x="68217" y="1329202"/>
                  </a:cubicBezTo>
                  <a:cubicBezTo>
                    <a:pt x="24538" y="1285523"/>
                    <a:pt x="0" y="1226282"/>
                    <a:pt x="0" y="1164511"/>
                  </a:cubicBezTo>
                  <a:lnTo>
                    <a:pt x="0" y="232908"/>
                  </a:lnTo>
                  <a:close/>
                </a:path>
              </a:pathLst>
            </a:custGeom>
            <a:grpFill/>
          </p:spPr>
          <p:style>
            <a:lnRef idx="1">
              <a:schemeClr val="dk1"/>
            </a:lnRef>
            <a:fillRef idx="2">
              <a:schemeClr val="dk1"/>
            </a:fillRef>
            <a:effectRef idx="1">
              <a:schemeClr val="dk1"/>
            </a:effectRef>
            <a:fontRef idx="minor">
              <a:schemeClr val="dk1"/>
            </a:fontRef>
          </p:style>
          <p:txBody>
            <a:bodyPr spcFirstLastPara="0" vert="horz" wrap="square" lIns="125366" tIns="96791" rIns="125366" bIns="96791" numCol="1" spcCol="1270" anchor="ctr" anchorCtr="0">
              <a:noAutofit/>
            </a:bodyPr>
            <a:lstStyle/>
            <a:p>
              <a:pPr defTabSz="735025">
                <a:lnSpc>
                  <a:spcPct val="90000"/>
                </a:lnSpc>
                <a:spcAft>
                  <a:spcPct val="35000"/>
                </a:spcAft>
              </a:pPr>
              <a:r>
                <a:rPr lang="de-CH" sz="1700" dirty="0" smtClean="0">
                  <a:solidFill>
                    <a:schemeClr val="tx1"/>
                  </a:solidFill>
                </a:rPr>
                <a:t>Begleitgruppe</a:t>
              </a:r>
            </a:p>
            <a:p>
              <a:pPr defTabSz="735025">
                <a:lnSpc>
                  <a:spcPct val="90000"/>
                </a:lnSpc>
                <a:spcAft>
                  <a:spcPct val="35000"/>
                </a:spcAft>
              </a:pPr>
              <a:r>
                <a:rPr lang="de-CH" sz="1700" dirty="0" smtClean="0">
                  <a:solidFill>
                    <a:schemeClr val="tx1"/>
                  </a:solidFill>
                </a:rPr>
                <a:t>Netzwerktreffen Kantone</a:t>
              </a:r>
            </a:p>
            <a:p>
              <a:pPr defTabSz="735025">
                <a:lnSpc>
                  <a:spcPct val="90000"/>
                </a:lnSpc>
                <a:spcAft>
                  <a:spcPct val="35000"/>
                </a:spcAft>
              </a:pPr>
              <a:r>
                <a:rPr lang="de-CH" sz="1700" dirty="0" smtClean="0">
                  <a:solidFill>
                    <a:schemeClr val="tx1"/>
                  </a:solidFill>
                </a:rPr>
                <a:t>Fachforum</a:t>
              </a:r>
            </a:p>
          </p:txBody>
        </p:sp>
      </p:grpSp>
      <p:sp>
        <p:nvSpPr>
          <p:cNvPr id="17" name="Freihandform 9"/>
          <p:cNvSpPr>
            <a:spLocks noGrp="1"/>
          </p:cNvSpPr>
          <p:nvPr>
            <p:ph type="body" sz="quarter" idx="15"/>
          </p:nvPr>
        </p:nvSpPr>
        <p:spPr>
          <a:xfrm>
            <a:off x="8019347" y="4426958"/>
            <a:ext cx="2013320" cy="3020298"/>
          </a:xfrm>
          <a:custGeom>
            <a:avLst/>
            <a:gdLst>
              <a:gd name="connsiteX0" fmla="*/ 0 w 2017937"/>
              <a:gd name="connsiteY0" fmla="*/ 232908 h 1397419"/>
              <a:gd name="connsiteX1" fmla="*/ 68217 w 2017937"/>
              <a:gd name="connsiteY1" fmla="*/ 68217 h 1397419"/>
              <a:gd name="connsiteX2" fmla="*/ 232908 w 2017937"/>
              <a:gd name="connsiteY2" fmla="*/ 0 h 1397419"/>
              <a:gd name="connsiteX3" fmla="*/ 1785029 w 2017937"/>
              <a:gd name="connsiteY3" fmla="*/ 0 h 1397419"/>
              <a:gd name="connsiteX4" fmla="*/ 1949720 w 2017937"/>
              <a:gd name="connsiteY4" fmla="*/ 68217 h 1397419"/>
              <a:gd name="connsiteX5" fmla="*/ 2017937 w 2017937"/>
              <a:gd name="connsiteY5" fmla="*/ 232908 h 1397419"/>
              <a:gd name="connsiteX6" fmla="*/ 2017937 w 2017937"/>
              <a:gd name="connsiteY6" fmla="*/ 1164511 h 1397419"/>
              <a:gd name="connsiteX7" fmla="*/ 1949720 w 2017937"/>
              <a:gd name="connsiteY7" fmla="*/ 1329202 h 1397419"/>
              <a:gd name="connsiteX8" fmla="*/ 1785029 w 2017937"/>
              <a:gd name="connsiteY8" fmla="*/ 1397419 h 1397419"/>
              <a:gd name="connsiteX9" fmla="*/ 232908 w 2017937"/>
              <a:gd name="connsiteY9" fmla="*/ 1397419 h 1397419"/>
              <a:gd name="connsiteX10" fmla="*/ 68217 w 2017937"/>
              <a:gd name="connsiteY10" fmla="*/ 1329202 h 1397419"/>
              <a:gd name="connsiteX11" fmla="*/ 0 w 2017937"/>
              <a:gd name="connsiteY11" fmla="*/ 1164511 h 1397419"/>
              <a:gd name="connsiteX12" fmla="*/ 0 w 2017937"/>
              <a:gd name="connsiteY12" fmla="*/ 232908 h 139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7937" h="1397419">
                <a:moveTo>
                  <a:pt x="0" y="232908"/>
                </a:moveTo>
                <a:cubicBezTo>
                  <a:pt x="0" y="171137"/>
                  <a:pt x="24539" y="111896"/>
                  <a:pt x="68217" y="68217"/>
                </a:cubicBezTo>
                <a:cubicBezTo>
                  <a:pt x="111896" y="24538"/>
                  <a:pt x="171137" y="0"/>
                  <a:pt x="232908" y="0"/>
                </a:cubicBezTo>
                <a:lnTo>
                  <a:pt x="1785029" y="0"/>
                </a:lnTo>
                <a:cubicBezTo>
                  <a:pt x="1846800" y="0"/>
                  <a:pt x="1906041" y="24539"/>
                  <a:pt x="1949720" y="68217"/>
                </a:cubicBezTo>
                <a:cubicBezTo>
                  <a:pt x="1993399" y="111896"/>
                  <a:pt x="2017937" y="171137"/>
                  <a:pt x="2017937" y="232908"/>
                </a:cubicBezTo>
                <a:lnTo>
                  <a:pt x="2017937" y="1164511"/>
                </a:lnTo>
                <a:cubicBezTo>
                  <a:pt x="2017937" y="1226282"/>
                  <a:pt x="1993399" y="1285523"/>
                  <a:pt x="1949720" y="1329202"/>
                </a:cubicBezTo>
                <a:cubicBezTo>
                  <a:pt x="1906041" y="1372881"/>
                  <a:pt x="1846800" y="1397419"/>
                  <a:pt x="1785029" y="1397419"/>
                </a:cubicBezTo>
                <a:lnTo>
                  <a:pt x="232908" y="1397419"/>
                </a:lnTo>
                <a:cubicBezTo>
                  <a:pt x="171137" y="1397419"/>
                  <a:pt x="111896" y="1372880"/>
                  <a:pt x="68217" y="1329202"/>
                </a:cubicBezTo>
                <a:cubicBezTo>
                  <a:pt x="24538" y="1285523"/>
                  <a:pt x="0" y="1226282"/>
                  <a:pt x="0" y="1164511"/>
                </a:cubicBezTo>
                <a:lnTo>
                  <a:pt x="0" y="232908"/>
                </a:lnTo>
                <a:close/>
              </a:path>
            </a:pathLst>
          </a:custGeom>
          <a:solidFill>
            <a:srgbClr val="FFC000"/>
          </a:solidFill>
        </p:spPr>
        <p:style>
          <a:lnRef idx="1">
            <a:schemeClr val="dk1"/>
          </a:lnRef>
          <a:fillRef idx="2">
            <a:schemeClr val="dk1"/>
          </a:fillRef>
          <a:effectRef idx="1">
            <a:schemeClr val="dk1"/>
          </a:effectRef>
          <a:fontRef idx="minor">
            <a:schemeClr val="dk1"/>
          </a:fontRef>
        </p:style>
        <p:txBody>
          <a:bodyPr spcFirstLastPara="0" vert="horz" wrap="square" lIns="125366" tIns="96791" rIns="125366" bIns="96791" numCol="1" spcCol="1270" anchor="ctr" anchorCtr="0">
            <a:noAutofit/>
          </a:bodyPr>
          <a:lstStyle/>
          <a:p>
            <a:pPr defTabSz="735025">
              <a:lnSpc>
                <a:spcPct val="90000"/>
              </a:lnSpc>
              <a:spcAft>
                <a:spcPct val="35000"/>
              </a:spcAft>
            </a:pPr>
            <a:r>
              <a:rPr lang="de-CH" sz="1700" dirty="0" smtClean="0">
                <a:solidFill>
                  <a:schemeClr val="tx1"/>
                </a:solidFill>
              </a:rPr>
              <a:t>Entwicklungs- und Nutzungstrends</a:t>
            </a:r>
          </a:p>
          <a:p>
            <a:pPr defTabSz="735025">
              <a:lnSpc>
                <a:spcPct val="90000"/>
              </a:lnSpc>
              <a:spcAft>
                <a:spcPct val="35000"/>
              </a:spcAft>
            </a:pPr>
            <a:r>
              <a:rPr lang="de-CH" sz="1700" dirty="0" smtClean="0">
                <a:solidFill>
                  <a:schemeClr val="tx1"/>
                </a:solidFill>
              </a:rPr>
              <a:t>Regulierung der Kantone</a:t>
            </a:r>
          </a:p>
          <a:p>
            <a:pPr defTabSz="735025">
              <a:lnSpc>
                <a:spcPct val="90000"/>
              </a:lnSpc>
              <a:spcAft>
                <a:spcPct val="35000"/>
              </a:spcAft>
            </a:pPr>
            <a:r>
              <a:rPr lang="de-CH" sz="1700" dirty="0" smtClean="0">
                <a:solidFill>
                  <a:schemeClr val="tx1"/>
                </a:solidFill>
              </a:rPr>
              <a:t>Selbstregulierung der Branche</a:t>
            </a:r>
          </a:p>
          <a:p>
            <a:pPr defTabSz="735025">
              <a:lnSpc>
                <a:spcPct val="90000"/>
              </a:lnSpc>
              <a:spcAft>
                <a:spcPct val="35000"/>
              </a:spcAft>
            </a:pPr>
            <a:r>
              <a:rPr lang="de-CH" sz="1700" dirty="0" smtClean="0">
                <a:solidFill>
                  <a:schemeClr val="tx1"/>
                </a:solidFill>
              </a:rPr>
              <a:t>Internationale </a:t>
            </a:r>
            <a:r>
              <a:rPr lang="de-CH" sz="1700" dirty="0" err="1" smtClean="0">
                <a:solidFill>
                  <a:schemeClr val="tx1"/>
                </a:solidFill>
              </a:rPr>
              <a:t>Good</a:t>
            </a:r>
            <a:r>
              <a:rPr lang="de-CH" sz="1700" dirty="0" smtClean="0">
                <a:solidFill>
                  <a:schemeClr val="tx1"/>
                </a:solidFill>
              </a:rPr>
              <a:t> Practice</a:t>
            </a:r>
          </a:p>
        </p:txBody>
      </p:sp>
      <p:sp>
        <p:nvSpPr>
          <p:cNvPr id="3" name="Flèche vers le bas 2"/>
          <p:cNvSpPr/>
          <p:nvPr/>
        </p:nvSpPr>
        <p:spPr bwMode="auto">
          <a:xfrm>
            <a:off x="723764" y="4211481"/>
            <a:ext cx="500124" cy="50525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Lucida Grande" pitchFamily="28" charset="0"/>
              <a:ea typeface="ヒラギノ角ゴ Pro W3" pitchFamily="28" charset="-128"/>
            </a:endParaRPr>
          </a:p>
        </p:txBody>
      </p:sp>
      <p:sp>
        <p:nvSpPr>
          <p:cNvPr id="19" name="Flèche vers le bas 18"/>
          <p:cNvSpPr/>
          <p:nvPr/>
        </p:nvSpPr>
        <p:spPr bwMode="auto">
          <a:xfrm>
            <a:off x="2678758" y="4211481"/>
            <a:ext cx="500124" cy="50525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Lucida Grande" pitchFamily="28" charset="0"/>
              <a:ea typeface="ヒラギノ角ゴ Pro W3" pitchFamily="28" charset="-128"/>
            </a:endParaRPr>
          </a:p>
        </p:txBody>
      </p:sp>
      <p:sp>
        <p:nvSpPr>
          <p:cNvPr id="20" name="Flèche vers le bas 19"/>
          <p:cNvSpPr/>
          <p:nvPr/>
        </p:nvSpPr>
        <p:spPr bwMode="auto">
          <a:xfrm>
            <a:off x="4681327" y="4211481"/>
            <a:ext cx="500124" cy="50525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Lucida Grande" pitchFamily="28" charset="0"/>
              <a:ea typeface="ヒラギノ角ゴ Pro W3" pitchFamily="28" charset="-128"/>
            </a:endParaRPr>
          </a:p>
        </p:txBody>
      </p:sp>
      <p:sp>
        <p:nvSpPr>
          <p:cNvPr id="21" name="Flèche vers le bas 20"/>
          <p:cNvSpPr/>
          <p:nvPr/>
        </p:nvSpPr>
        <p:spPr bwMode="auto">
          <a:xfrm>
            <a:off x="6711874" y="4211481"/>
            <a:ext cx="500124" cy="50525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Lucida Grande" pitchFamily="28" charset="0"/>
              <a:ea typeface="ヒラギノ角ゴ Pro W3" pitchFamily="28" charset="-128"/>
            </a:endParaRPr>
          </a:p>
        </p:txBody>
      </p:sp>
      <p:sp>
        <p:nvSpPr>
          <p:cNvPr id="22" name="Flèche vers le bas 21"/>
          <p:cNvSpPr/>
          <p:nvPr/>
        </p:nvSpPr>
        <p:spPr bwMode="auto">
          <a:xfrm>
            <a:off x="8694158" y="4211481"/>
            <a:ext cx="500124" cy="50525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Lucida Grande" pitchFamily="28" charset="0"/>
              <a:ea typeface="ヒラギノ角ゴ Pro W3" pitchFamily="28" charset="-128"/>
            </a:endParaRPr>
          </a:p>
        </p:txBody>
      </p:sp>
    </p:spTree>
    <p:extLst>
      <p:ext uri="{BB962C8B-B14F-4D97-AF65-F5344CB8AC3E}">
        <p14:creationId xmlns:p14="http://schemas.microsoft.com/office/powerpoint/2010/main" val="12000104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367307E-C63C-47CD-86FC-0CBDD5F4BE9B}" type="datetime1">
              <a:rPr lang="de-DE" sz="800" smtClean="0">
                <a:latin typeface="Arial" pitchFamily="34" charset="0"/>
                <a:cs typeface="Arial" pitchFamily="34" charset="0"/>
              </a:rPr>
              <a:pPr/>
              <a:t>23.11.2016</a:t>
            </a:fld>
            <a:endParaRPr lang="de-DE" sz="800" dirty="0">
              <a:latin typeface="Arial" pitchFamily="34" charset="0"/>
              <a:cs typeface="Arial" pitchFamily="34" charset="0"/>
            </a:endParaRPr>
          </a:p>
        </p:txBody>
      </p:sp>
      <p:sp>
        <p:nvSpPr>
          <p:cNvPr id="3" name="Espace réservé du numéro de diapositive 2"/>
          <p:cNvSpPr>
            <a:spLocks noGrp="1"/>
          </p:cNvSpPr>
          <p:nvPr>
            <p:ph type="sldNum" sz="quarter" idx="12"/>
          </p:nvPr>
        </p:nvSpPr>
        <p:spPr/>
        <p:txBody>
          <a:bodyPr/>
          <a:lstStyle/>
          <a:p>
            <a:fld id="{0AEC1FD1-BE3B-4FD2-82B6-892F291D3AE0}" type="slidenum">
              <a:rPr lang="de-DE" sz="800" smtClean="0">
                <a:latin typeface="Arial" pitchFamily="34" charset="0"/>
                <a:cs typeface="Arial" pitchFamily="34" charset="0"/>
              </a:rPr>
              <a:pPr/>
              <a:t>30</a:t>
            </a:fld>
            <a:endParaRPr lang="de-DE" sz="800" dirty="0">
              <a:latin typeface="Arial" pitchFamily="34" charset="0"/>
              <a:cs typeface="Arial" pitchFamily="34" charset="0"/>
            </a:endParaRPr>
          </a:p>
        </p:txBody>
      </p:sp>
      <p:sp>
        <p:nvSpPr>
          <p:cNvPr id="4" name="Espace réservé du pied de page 3"/>
          <p:cNvSpPr>
            <a:spLocks noGrp="1"/>
          </p:cNvSpPr>
          <p:nvPr>
            <p:ph type="ftr" sz="quarter" idx="11"/>
          </p:nvPr>
        </p:nvSpPr>
        <p:spPr/>
        <p:txBody>
          <a:bodyPr/>
          <a:lstStyle/>
          <a:p>
            <a:r>
              <a:rPr lang="de-CH" sz="800" smtClean="0">
                <a:latin typeface="Arial" pitchFamily="34" charset="0"/>
                <a:cs typeface="Arial" pitchFamily="34" charset="0"/>
              </a:rPr>
              <a:t>«JUGEND UND MEDIEN», EINe Plattform DES BUNDESAMTES FÜR SOZIALVERSICHERUNGEN </a:t>
            </a:r>
            <a:endParaRPr lang="de-DE" sz="800" dirty="0">
              <a:latin typeface="Arial" pitchFamily="34" charset="0"/>
              <a:cs typeface="Arial" pitchFamily="34" charset="0"/>
            </a:endParaRPr>
          </a:p>
        </p:txBody>
      </p:sp>
      <p:sp>
        <p:nvSpPr>
          <p:cNvPr id="5" name="Espace réservé du texte 4"/>
          <p:cNvSpPr>
            <a:spLocks noGrp="1"/>
          </p:cNvSpPr>
          <p:nvPr>
            <p:ph type="body" sz="quarter" idx="13"/>
          </p:nvPr>
        </p:nvSpPr>
        <p:spPr/>
        <p:txBody>
          <a:bodyPr/>
          <a:lstStyle/>
          <a:p>
            <a:r>
              <a:rPr lang="fr-CH" dirty="0" err="1" smtClean="0"/>
              <a:t>Aktuelle</a:t>
            </a:r>
            <a:r>
              <a:rPr lang="fr-CH" dirty="0" smtClean="0"/>
              <a:t> </a:t>
            </a:r>
            <a:r>
              <a:rPr lang="fr-CH" dirty="0" err="1" smtClean="0"/>
              <a:t>Fragen</a:t>
            </a:r>
            <a:r>
              <a:rPr lang="fr-CH" dirty="0"/>
              <a:t> </a:t>
            </a:r>
            <a:r>
              <a:rPr lang="fr-CH" dirty="0" smtClean="0"/>
              <a:t>/ 14:30 - 15:15  </a:t>
            </a:r>
            <a:r>
              <a:rPr lang="fr-CH" dirty="0" err="1" smtClean="0"/>
              <a:t>Uhr</a:t>
            </a:r>
            <a:endParaRPr lang="fr-CH" dirty="0" smtClean="0"/>
          </a:p>
        </p:txBody>
      </p:sp>
      <p:sp>
        <p:nvSpPr>
          <p:cNvPr id="6" name="Espace réservé du contenu 5"/>
          <p:cNvSpPr>
            <a:spLocks noGrp="1"/>
          </p:cNvSpPr>
          <p:nvPr>
            <p:ph sz="quarter" idx="15"/>
          </p:nvPr>
        </p:nvSpPr>
        <p:spPr>
          <a:xfrm>
            <a:off x="237507" y="3132558"/>
            <a:ext cx="4669537" cy="1512169"/>
          </a:xfrm>
          <a:solidFill>
            <a:schemeClr val="accent1">
              <a:lumMod val="75000"/>
            </a:schemeClr>
          </a:solidFill>
        </p:spPr>
        <p:txBody>
          <a:bodyPr/>
          <a:lstStyle/>
          <a:p>
            <a:pPr marL="144834" indent="0">
              <a:buNone/>
            </a:pPr>
            <a:r>
              <a:rPr lang="de-CH" b="1" dirty="0" smtClean="0"/>
              <a:t>Neuen </a:t>
            </a:r>
            <a:r>
              <a:rPr lang="de-CH" b="1" dirty="0"/>
              <a:t>Medien und Sonderpädagogik</a:t>
            </a:r>
            <a:endParaRPr lang="en-US" dirty="0"/>
          </a:p>
          <a:p>
            <a:pPr marL="144834" indent="0">
              <a:buNone/>
            </a:pPr>
            <a:r>
              <a:rPr lang="de-CH" dirty="0"/>
              <a:t>Moderatorin : Monika </a:t>
            </a:r>
            <a:r>
              <a:rPr lang="de-CH" dirty="0" err="1" smtClean="0"/>
              <a:t>Luginbühl</a:t>
            </a:r>
            <a:r>
              <a:rPr lang="de-CH" dirty="0" smtClean="0"/>
              <a:t>, BFF Bern</a:t>
            </a:r>
            <a:endParaRPr lang="en-US" dirty="0"/>
          </a:p>
          <a:p>
            <a:pPr marL="144834" indent="0">
              <a:buNone/>
            </a:pPr>
            <a:r>
              <a:rPr lang="de-CH" dirty="0"/>
              <a:t>Raum </a:t>
            </a:r>
            <a:r>
              <a:rPr lang="de-CH" dirty="0" smtClean="0"/>
              <a:t>1 – Plenum : Max. 25</a:t>
            </a:r>
            <a:endParaRPr lang="en-US" dirty="0"/>
          </a:p>
          <a:p>
            <a:pPr marL="144834" indent="0">
              <a:buNone/>
            </a:pPr>
            <a:endParaRPr lang="en-US" dirty="0"/>
          </a:p>
          <a:p>
            <a:pPr marL="144834" indent="0">
              <a:buNone/>
            </a:pPr>
            <a:endParaRPr lang="de-CH" b="1" dirty="0" smtClean="0"/>
          </a:p>
        </p:txBody>
      </p:sp>
      <p:sp>
        <p:nvSpPr>
          <p:cNvPr id="7" name="Espace réservé du contenu 5"/>
          <p:cNvSpPr txBox="1">
            <a:spLocks/>
          </p:cNvSpPr>
          <p:nvPr/>
        </p:nvSpPr>
        <p:spPr>
          <a:xfrm>
            <a:off x="5184328" y="3132558"/>
            <a:ext cx="4597306" cy="1512169"/>
          </a:xfrm>
          <a:prstGeom prst="rect">
            <a:avLst/>
          </a:prstGeom>
          <a:solidFill>
            <a:schemeClr val="accent1">
              <a:lumMod val="75000"/>
            </a:schemeClr>
          </a:solidFill>
        </p:spPr>
        <p:txBody>
          <a:bodyPr lIns="0" tIns="0" rIns="0" bIns="0"/>
          <a:lstStyle>
            <a:lvl1pPr marL="360834" indent="-216000" algn="l" rtl="0" eaLnBrk="1" fontAlgn="base" hangingPunct="1">
              <a:spcBef>
                <a:spcPct val="20000"/>
              </a:spcBef>
              <a:spcAft>
                <a:spcPct val="0"/>
              </a:spcAft>
              <a:buFont typeface="Arial" pitchFamily="34" charset="0"/>
              <a:buChar char="–"/>
              <a:defRPr sz="1900">
                <a:solidFill>
                  <a:schemeClr val="tx1"/>
                </a:solidFill>
                <a:latin typeface="Arial" pitchFamily="34" charset="0"/>
                <a:ea typeface="+mn-ea"/>
                <a:cs typeface="Arial" pitchFamily="34" charset="0"/>
              </a:defRPr>
            </a:lvl1pPr>
            <a:lvl2pPr marL="781806" indent="-216000" algn="l" rtl="0" eaLnBrk="1" fontAlgn="base" hangingPunct="1">
              <a:spcBef>
                <a:spcPct val="20000"/>
              </a:spcBef>
              <a:spcAft>
                <a:spcPct val="0"/>
              </a:spcAft>
              <a:buChar char="–"/>
              <a:defRPr sz="1900">
                <a:solidFill>
                  <a:schemeClr val="tx1"/>
                </a:solidFill>
                <a:latin typeface="Arial" pitchFamily="34" charset="0"/>
                <a:ea typeface="+mn-ea"/>
                <a:cs typeface="Arial" pitchFamily="34" charset="0"/>
              </a:defRPr>
            </a:lvl2pPr>
            <a:lvl3pPr marL="1202779" indent="-216000" algn="l" rtl="0" eaLnBrk="1" fontAlgn="base" hangingPunct="1">
              <a:spcBef>
                <a:spcPct val="20000"/>
              </a:spcBef>
              <a:spcAft>
                <a:spcPct val="0"/>
              </a:spcAft>
              <a:buFont typeface="Arial" pitchFamily="34" charset="0"/>
              <a:buChar char="–"/>
              <a:defRPr sz="1900">
                <a:solidFill>
                  <a:schemeClr val="tx1"/>
                </a:solidFill>
                <a:latin typeface="Arial" pitchFamily="34" charset="0"/>
                <a:ea typeface="+mn-ea"/>
                <a:cs typeface="Arial" pitchFamily="34" charset="0"/>
              </a:defRPr>
            </a:lvl3pPr>
            <a:lvl4pPr marL="1683890" indent="-216000" algn="l" rtl="0" eaLnBrk="1" fontAlgn="base" hangingPunct="1">
              <a:spcBef>
                <a:spcPct val="20000"/>
              </a:spcBef>
              <a:spcAft>
                <a:spcPct val="0"/>
              </a:spcAft>
              <a:buChar char="–"/>
              <a:defRPr sz="1900">
                <a:solidFill>
                  <a:schemeClr val="tx1"/>
                </a:solidFill>
                <a:latin typeface="Arial" pitchFamily="34" charset="0"/>
                <a:ea typeface="+mn-ea"/>
                <a:cs typeface="Arial" pitchFamily="34" charset="0"/>
              </a:defRPr>
            </a:lvl4pPr>
            <a:lvl5pPr marL="2165002" indent="-216000" algn="l" rtl="0" eaLnBrk="1" fontAlgn="base" hangingPunct="1">
              <a:spcBef>
                <a:spcPct val="20000"/>
              </a:spcBef>
              <a:spcAft>
                <a:spcPct val="0"/>
              </a:spcAft>
              <a:buNone/>
              <a:defRPr sz="2500">
                <a:solidFill>
                  <a:schemeClr val="tx1"/>
                </a:solidFill>
                <a:latin typeface="Arial" pitchFamily="34" charset="0"/>
                <a:ea typeface="+mn-ea"/>
                <a:cs typeface="Arial" pitchFamily="34" charset="0"/>
              </a:defRPr>
            </a:lvl5pPr>
            <a:lvl6pPr marL="2646114" indent="-240556" algn="l" rtl="0" eaLnBrk="1" fontAlgn="base" hangingPunct="1">
              <a:spcBef>
                <a:spcPct val="20000"/>
              </a:spcBef>
              <a:spcAft>
                <a:spcPct val="0"/>
              </a:spcAft>
              <a:buChar char="»"/>
              <a:defRPr sz="2100">
                <a:solidFill>
                  <a:schemeClr val="tx1"/>
                </a:solidFill>
                <a:latin typeface="+mn-lt"/>
                <a:ea typeface="+mn-ea"/>
              </a:defRPr>
            </a:lvl6pPr>
            <a:lvl7pPr marL="3127225" indent="-240556" algn="l" rtl="0" eaLnBrk="1" fontAlgn="base" hangingPunct="1">
              <a:spcBef>
                <a:spcPct val="20000"/>
              </a:spcBef>
              <a:spcAft>
                <a:spcPct val="0"/>
              </a:spcAft>
              <a:buChar char="»"/>
              <a:defRPr sz="2100">
                <a:solidFill>
                  <a:schemeClr val="tx1"/>
                </a:solidFill>
                <a:latin typeface="+mn-lt"/>
                <a:ea typeface="+mn-ea"/>
              </a:defRPr>
            </a:lvl7pPr>
            <a:lvl8pPr marL="3608337" indent="-240556" algn="l" rtl="0" eaLnBrk="1" fontAlgn="base" hangingPunct="1">
              <a:spcBef>
                <a:spcPct val="20000"/>
              </a:spcBef>
              <a:spcAft>
                <a:spcPct val="0"/>
              </a:spcAft>
              <a:buChar char="»"/>
              <a:defRPr sz="2100">
                <a:solidFill>
                  <a:schemeClr val="tx1"/>
                </a:solidFill>
                <a:latin typeface="+mn-lt"/>
                <a:ea typeface="+mn-ea"/>
              </a:defRPr>
            </a:lvl8pPr>
            <a:lvl9pPr marL="4089448" indent="-240556" algn="l" rtl="0" eaLnBrk="1" fontAlgn="base" hangingPunct="1">
              <a:spcBef>
                <a:spcPct val="20000"/>
              </a:spcBef>
              <a:spcAft>
                <a:spcPct val="0"/>
              </a:spcAft>
              <a:buChar char="»"/>
              <a:defRPr sz="2100">
                <a:solidFill>
                  <a:schemeClr val="tx1"/>
                </a:solidFill>
                <a:latin typeface="+mn-lt"/>
                <a:ea typeface="+mn-ea"/>
              </a:defRPr>
            </a:lvl9pPr>
          </a:lstStyle>
          <a:p>
            <a:pPr marL="144834" indent="0">
              <a:buFont typeface="Arial" pitchFamily="34" charset="0"/>
              <a:buNone/>
            </a:pPr>
            <a:r>
              <a:rPr lang="de-CH" b="1" kern="0" dirty="0" smtClean="0"/>
              <a:t>Medienkompetenzförderung in der Schule: wer und wie?</a:t>
            </a:r>
            <a:endParaRPr lang="en-US" kern="0" dirty="0" smtClean="0"/>
          </a:p>
          <a:p>
            <a:pPr marL="144834" indent="0">
              <a:buFont typeface="Arial" pitchFamily="34" charset="0"/>
              <a:buNone/>
            </a:pPr>
            <a:r>
              <a:rPr lang="de-CH" kern="0" dirty="0" smtClean="0"/>
              <a:t>Moderatorin: Francine Castella, EDUCA</a:t>
            </a:r>
            <a:endParaRPr lang="en-US" kern="0" dirty="0" smtClean="0"/>
          </a:p>
          <a:p>
            <a:pPr marL="144834" indent="0">
              <a:buFont typeface="Arial" pitchFamily="34" charset="0"/>
              <a:buNone/>
            </a:pPr>
            <a:r>
              <a:rPr lang="de-CH" kern="0" dirty="0" smtClean="0"/>
              <a:t>Raum 2 : Max. 25</a:t>
            </a:r>
            <a:endParaRPr lang="en-US" kern="0" dirty="0" smtClean="0"/>
          </a:p>
          <a:p>
            <a:pPr marL="144834" indent="0">
              <a:buFont typeface="Arial" pitchFamily="34" charset="0"/>
              <a:buNone/>
            </a:pPr>
            <a:r>
              <a:rPr lang="de-CH" kern="0" dirty="0" smtClean="0"/>
              <a:t> </a:t>
            </a:r>
            <a:endParaRPr lang="en-US" kern="0" dirty="0" smtClean="0"/>
          </a:p>
          <a:p>
            <a:pPr marL="144834" indent="0">
              <a:buFont typeface="Arial" pitchFamily="34" charset="0"/>
              <a:buNone/>
            </a:pPr>
            <a:endParaRPr lang="en-US" kern="0" dirty="0"/>
          </a:p>
        </p:txBody>
      </p:sp>
      <p:sp>
        <p:nvSpPr>
          <p:cNvPr id="8" name="Rectangle 7"/>
          <p:cNvSpPr/>
          <p:nvPr/>
        </p:nvSpPr>
        <p:spPr>
          <a:xfrm>
            <a:off x="2618155" y="1987549"/>
            <a:ext cx="4387740" cy="477054"/>
          </a:xfrm>
          <a:prstGeom prst="rect">
            <a:avLst/>
          </a:prstGeom>
        </p:spPr>
        <p:txBody>
          <a:bodyPr wrap="none">
            <a:spAutoFit/>
          </a:bodyPr>
          <a:lstStyle/>
          <a:p>
            <a:r>
              <a:rPr lang="fr-CH" dirty="0"/>
              <a:t>Organisation der </a:t>
            </a:r>
            <a:r>
              <a:rPr lang="fr-CH" dirty="0" err="1" smtClean="0"/>
              <a:t>Subgruppen</a:t>
            </a:r>
            <a:endParaRPr lang="en-US" dirty="0"/>
          </a:p>
        </p:txBody>
      </p:sp>
      <p:sp>
        <p:nvSpPr>
          <p:cNvPr id="9" name="ZoneTexte 8"/>
          <p:cNvSpPr txBox="1"/>
          <p:nvPr/>
        </p:nvSpPr>
        <p:spPr>
          <a:xfrm>
            <a:off x="6408464" y="6876975"/>
            <a:ext cx="184731" cy="477054"/>
          </a:xfrm>
          <a:prstGeom prst="rect">
            <a:avLst/>
          </a:prstGeom>
          <a:noFill/>
        </p:spPr>
        <p:txBody>
          <a:bodyPr wrap="none" rtlCol="0">
            <a:spAutoFit/>
          </a:bodyPr>
          <a:lstStyle/>
          <a:p>
            <a:endParaRPr lang="en-US" dirty="0"/>
          </a:p>
        </p:txBody>
      </p:sp>
      <p:sp>
        <p:nvSpPr>
          <p:cNvPr id="10" name="Rectangle 9"/>
          <p:cNvSpPr/>
          <p:nvPr/>
        </p:nvSpPr>
        <p:spPr>
          <a:xfrm>
            <a:off x="5184328" y="5034433"/>
            <a:ext cx="4597306" cy="1261884"/>
          </a:xfrm>
          <a:prstGeom prst="rect">
            <a:avLst/>
          </a:prstGeom>
          <a:solidFill>
            <a:schemeClr val="accent1">
              <a:lumMod val="75000"/>
            </a:schemeClr>
          </a:solidFill>
        </p:spPr>
        <p:txBody>
          <a:bodyPr wrap="square">
            <a:spAutoFit/>
          </a:bodyPr>
          <a:lstStyle/>
          <a:p>
            <a:pPr marL="144834" indent="0">
              <a:buFont typeface="Arial" pitchFamily="34" charset="0"/>
              <a:buNone/>
            </a:pPr>
            <a:r>
              <a:rPr lang="de-CH" sz="1900" b="1" kern="0" dirty="0" smtClean="0"/>
              <a:t>Forschung </a:t>
            </a:r>
            <a:r>
              <a:rPr lang="de-CH" sz="1900" b="1" kern="0" dirty="0"/>
              <a:t>und Evaluation</a:t>
            </a:r>
            <a:endParaRPr lang="en-US" sz="1900" kern="0" dirty="0"/>
          </a:p>
          <a:p>
            <a:pPr marL="144834" indent="0">
              <a:buFont typeface="Arial" pitchFamily="34" charset="0"/>
              <a:buNone/>
            </a:pPr>
            <a:r>
              <a:rPr lang="de-CH" sz="1900" kern="0" dirty="0"/>
              <a:t>Moderatorin : Judith </a:t>
            </a:r>
            <a:r>
              <a:rPr lang="de-CH" sz="1900" kern="0" dirty="0" err="1"/>
              <a:t>Mathez</a:t>
            </a:r>
            <a:r>
              <a:rPr lang="de-CH" sz="1900" kern="0" dirty="0"/>
              <a:t>, FHNW (</a:t>
            </a:r>
            <a:r>
              <a:rPr lang="de-CH" sz="1900" kern="0" dirty="0" err="1"/>
              <a:t>Inmedias</a:t>
            </a:r>
            <a:r>
              <a:rPr lang="de-CH" sz="1900" kern="0" dirty="0"/>
              <a:t>)</a:t>
            </a:r>
            <a:endParaRPr lang="en-US" sz="1900" kern="0" dirty="0"/>
          </a:p>
          <a:p>
            <a:pPr marL="144834" indent="0">
              <a:buFont typeface="Arial" pitchFamily="34" charset="0"/>
              <a:buNone/>
            </a:pPr>
            <a:r>
              <a:rPr lang="fr-CH" sz="1900" kern="0" dirty="0" err="1" smtClean="0"/>
              <a:t>Raum</a:t>
            </a:r>
            <a:r>
              <a:rPr lang="fr-CH" sz="1900" kern="0" dirty="0" smtClean="0"/>
              <a:t> 6 </a:t>
            </a:r>
            <a:r>
              <a:rPr lang="fr-CH" sz="1900" kern="0" dirty="0"/>
              <a:t>: </a:t>
            </a:r>
            <a:r>
              <a:rPr lang="fr-CH" sz="1900" kern="0" dirty="0" smtClean="0"/>
              <a:t>Max</a:t>
            </a:r>
            <a:r>
              <a:rPr lang="fr-CH" sz="1900" kern="0" dirty="0"/>
              <a:t>. </a:t>
            </a:r>
            <a:r>
              <a:rPr lang="fr-CH" sz="1900" kern="0" dirty="0" smtClean="0"/>
              <a:t>15</a:t>
            </a:r>
            <a:endParaRPr lang="en-US" sz="1900" kern="0" dirty="0"/>
          </a:p>
        </p:txBody>
      </p:sp>
      <p:sp>
        <p:nvSpPr>
          <p:cNvPr id="11" name="ZoneTexte 10"/>
          <p:cNvSpPr txBox="1"/>
          <p:nvPr/>
        </p:nvSpPr>
        <p:spPr>
          <a:xfrm>
            <a:off x="237507" y="5034433"/>
            <a:ext cx="4669537" cy="1261884"/>
          </a:xfrm>
          <a:prstGeom prst="rect">
            <a:avLst/>
          </a:prstGeom>
          <a:solidFill>
            <a:schemeClr val="accent1">
              <a:lumMod val="75000"/>
            </a:schemeClr>
          </a:solidFill>
        </p:spPr>
        <p:txBody>
          <a:bodyPr wrap="square" rtlCol="0">
            <a:spAutoFit/>
          </a:bodyPr>
          <a:lstStyle/>
          <a:p>
            <a:pPr marL="144834" indent="0">
              <a:buNone/>
            </a:pPr>
            <a:r>
              <a:rPr lang="de-CH" sz="1900" b="1" dirty="0" smtClean="0"/>
              <a:t>Medienkompetenz </a:t>
            </a:r>
            <a:r>
              <a:rPr lang="de-CH" sz="1900" b="1" dirty="0"/>
              <a:t>im ausserschulischen Setting</a:t>
            </a:r>
            <a:endParaRPr lang="en-US" sz="1900" dirty="0"/>
          </a:p>
          <a:p>
            <a:pPr marL="144834" indent="0">
              <a:buNone/>
            </a:pPr>
            <a:r>
              <a:rPr lang="de-CH" sz="1900" dirty="0"/>
              <a:t>Moderatorin : Martine Lachat, SODK</a:t>
            </a:r>
            <a:endParaRPr lang="en-US" sz="1900" dirty="0"/>
          </a:p>
          <a:p>
            <a:pPr marL="144834" indent="0">
              <a:buNone/>
            </a:pPr>
            <a:r>
              <a:rPr lang="de-CH" sz="1900" dirty="0" smtClean="0"/>
              <a:t>Raum 5 </a:t>
            </a:r>
            <a:r>
              <a:rPr lang="de-CH" sz="1900" dirty="0"/>
              <a:t>: </a:t>
            </a:r>
            <a:r>
              <a:rPr lang="en-US" sz="1900" dirty="0" smtClean="0"/>
              <a:t>Max</a:t>
            </a:r>
            <a:r>
              <a:rPr lang="en-US" sz="1900" dirty="0"/>
              <a:t>. </a:t>
            </a:r>
            <a:r>
              <a:rPr lang="en-US" sz="1900" dirty="0" smtClean="0"/>
              <a:t>20</a:t>
            </a:r>
            <a:r>
              <a:rPr lang="de-CH" sz="1900" dirty="0"/>
              <a:t> </a:t>
            </a:r>
            <a:endParaRPr lang="en-US" sz="1900" dirty="0"/>
          </a:p>
        </p:txBody>
      </p:sp>
    </p:spTree>
    <p:extLst>
      <p:ext uri="{BB962C8B-B14F-4D97-AF65-F5344CB8AC3E}">
        <p14:creationId xmlns:p14="http://schemas.microsoft.com/office/powerpoint/2010/main" val="1472248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AEC1FD1-BE3B-4FD2-82B6-892F291D3AE0}" type="slidenum">
              <a:rPr lang="de-DE" sz="800" smtClean="0">
                <a:latin typeface="Arial" pitchFamily="34" charset="0"/>
                <a:cs typeface="Arial" pitchFamily="34" charset="0"/>
              </a:rPr>
              <a:pPr/>
              <a:t>4</a:t>
            </a:fld>
            <a:endParaRPr lang="de-DE" sz="800" dirty="0">
              <a:latin typeface="Arial" pitchFamily="34" charset="0"/>
              <a:cs typeface="Arial" pitchFamily="34" charset="0"/>
            </a:endParaRPr>
          </a:p>
        </p:txBody>
      </p:sp>
      <p:sp>
        <p:nvSpPr>
          <p:cNvPr id="5" name="Espace réservé du texte 4"/>
          <p:cNvSpPr>
            <a:spLocks noGrp="1"/>
          </p:cNvSpPr>
          <p:nvPr>
            <p:ph type="body" sz="quarter" idx="13"/>
          </p:nvPr>
        </p:nvSpPr>
        <p:spPr/>
        <p:txBody>
          <a:bodyPr/>
          <a:lstStyle/>
          <a:p>
            <a:r>
              <a:rPr lang="fr-CH" dirty="0" err="1" smtClean="0"/>
              <a:t>Risiken</a:t>
            </a:r>
            <a:r>
              <a:rPr lang="fr-CH" dirty="0" smtClean="0"/>
              <a:t> Für </a:t>
            </a:r>
            <a:r>
              <a:rPr lang="fr-CH" dirty="0" err="1" smtClean="0"/>
              <a:t>kinder</a:t>
            </a:r>
            <a:r>
              <a:rPr lang="fr-CH" dirty="0" smtClean="0"/>
              <a:t> und </a:t>
            </a:r>
            <a:r>
              <a:rPr lang="fr-CH" dirty="0" err="1" smtClean="0"/>
              <a:t>Jugendliche</a:t>
            </a:r>
            <a:endParaRPr lang="en-US" dirty="0"/>
          </a:p>
        </p:txBody>
      </p:sp>
      <p:pic>
        <p:nvPicPr>
          <p:cNvPr id="11" name="Inhaltsplatzhalter 10"/>
          <p:cNvPicPr>
            <a:picLocks noGrp="1" noChangeAspect="1"/>
          </p:cNvPicPr>
          <p:nvPr>
            <p:ph sz="quarter" idx="15"/>
          </p:nvPr>
        </p:nvPicPr>
        <p:blipFill>
          <a:blip r:embed="rId3"/>
          <a:stretch>
            <a:fillRect/>
          </a:stretch>
        </p:blipFill>
        <p:spPr>
          <a:xfrm>
            <a:off x="597714" y="1070103"/>
            <a:ext cx="8652487" cy="6142928"/>
          </a:xfrm>
          <a:prstGeom prst="rect">
            <a:avLst/>
          </a:prstGeom>
        </p:spPr>
      </p:pic>
      <p:sp>
        <p:nvSpPr>
          <p:cNvPr id="10" name="Textfeld 9"/>
          <p:cNvSpPr txBox="1"/>
          <p:nvPr/>
        </p:nvSpPr>
        <p:spPr>
          <a:xfrm>
            <a:off x="579568" y="7227733"/>
            <a:ext cx="8784976" cy="261610"/>
          </a:xfrm>
          <a:prstGeom prst="rect">
            <a:avLst/>
          </a:prstGeom>
          <a:noFill/>
        </p:spPr>
        <p:txBody>
          <a:bodyPr wrap="square" rtlCol="0">
            <a:spAutoFit/>
          </a:bodyPr>
          <a:lstStyle/>
          <a:p>
            <a:r>
              <a:rPr lang="de-CH" sz="1100" i="1" dirty="0" smtClean="0"/>
              <a:t>Quelle</a:t>
            </a:r>
            <a:r>
              <a:rPr lang="de-CH" sz="1100" i="1" dirty="0"/>
              <a:t>: Dreyer et al. (2013): 4, angepasst durch </a:t>
            </a:r>
            <a:r>
              <a:rPr lang="de-CH" sz="1100" i="1" dirty="0" smtClean="0"/>
              <a:t>BSV</a:t>
            </a:r>
            <a:endParaRPr lang="de-CH" sz="1100" i="1" dirty="0"/>
          </a:p>
        </p:txBody>
      </p:sp>
    </p:spTree>
    <p:extLst>
      <p:ext uri="{BB962C8B-B14F-4D97-AF65-F5344CB8AC3E}">
        <p14:creationId xmlns:p14="http://schemas.microsoft.com/office/powerpoint/2010/main" val="3552937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367307E-C63C-47CD-86FC-0CBDD5F4BE9B}" type="datetime1">
              <a:rPr lang="de-DE" sz="800" smtClean="0">
                <a:latin typeface="Arial" pitchFamily="34" charset="0"/>
                <a:cs typeface="Arial" pitchFamily="34" charset="0"/>
              </a:rPr>
              <a:pPr/>
              <a:t>23.11.2016</a:t>
            </a:fld>
            <a:endParaRPr lang="de-DE" sz="800" dirty="0">
              <a:latin typeface="Arial" pitchFamily="34" charset="0"/>
              <a:cs typeface="Arial" pitchFamily="34" charset="0"/>
            </a:endParaRPr>
          </a:p>
        </p:txBody>
      </p:sp>
      <p:sp>
        <p:nvSpPr>
          <p:cNvPr id="3" name="Espace réservé du numéro de diapositive 2"/>
          <p:cNvSpPr>
            <a:spLocks noGrp="1"/>
          </p:cNvSpPr>
          <p:nvPr>
            <p:ph type="sldNum" sz="quarter" idx="12"/>
          </p:nvPr>
        </p:nvSpPr>
        <p:spPr/>
        <p:txBody>
          <a:bodyPr/>
          <a:lstStyle/>
          <a:p>
            <a:fld id="{0AEC1FD1-BE3B-4FD2-82B6-892F291D3AE0}" type="slidenum">
              <a:rPr lang="de-DE" sz="800" smtClean="0">
                <a:latin typeface="Arial" pitchFamily="34" charset="0"/>
                <a:cs typeface="Arial" pitchFamily="34" charset="0"/>
              </a:rPr>
              <a:pPr/>
              <a:t>5</a:t>
            </a:fld>
            <a:endParaRPr lang="de-DE" sz="800" dirty="0">
              <a:latin typeface="Arial" pitchFamily="34" charset="0"/>
              <a:cs typeface="Arial" pitchFamily="34" charset="0"/>
            </a:endParaRPr>
          </a:p>
        </p:txBody>
      </p:sp>
      <p:sp>
        <p:nvSpPr>
          <p:cNvPr id="4" name="Espace réservé du pied de page 3"/>
          <p:cNvSpPr>
            <a:spLocks noGrp="1"/>
          </p:cNvSpPr>
          <p:nvPr>
            <p:ph type="ftr" sz="quarter" idx="11"/>
          </p:nvPr>
        </p:nvSpPr>
        <p:spPr/>
        <p:txBody>
          <a:bodyPr/>
          <a:lstStyle/>
          <a:p>
            <a:r>
              <a:rPr lang="de-CH" sz="800" smtClean="0">
                <a:latin typeface="Arial" pitchFamily="34" charset="0"/>
                <a:cs typeface="Arial" pitchFamily="34" charset="0"/>
              </a:rPr>
              <a:t>«JUGEND UND MEDIEN», EINe Plattform DES BUNDESAMTES FÜR SOZIALVERSICHERUNGEN </a:t>
            </a:r>
            <a:endParaRPr lang="de-DE" sz="800" dirty="0">
              <a:latin typeface="Arial" pitchFamily="34" charset="0"/>
              <a:cs typeface="Arial" pitchFamily="34" charset="0"/>
            </a:endParaRPr>
          </a:p>
        </p:txBody>
      </p:sp>
      <p:sp>
        <p:nvSpPr>
          <p:cNvPr id="5" name="Espace réservé du texte 4"/>
          <p:cNvSpPr>
            <a:spLocks noGrp="1"/>
          </p:cNvSpPr>
          <p:nvPr>
            <p:ph type="body" sz="quarter" idx="13"/>
          </p:nvPr>
        </p:nvSpPr>
        <p:spPr/>
        <p:txBody>
          <a:bodyPr/>
          <a:lstStyle/>
          <a:p>
            <a:r>
              <a:rPr lang="fr-CH" dirty="0" err="1" smtClean="0"/>
              <a:t>prioritäre</a:t>
            </a:r>
            <a:r>
              <a:rPr lang="fr-CH" dirty="0" smtClean="0"/>
              <a:t> </a:t>
            </a:r>
            <a:r>
              <a:rPr lang="fr-CH" dirty="0" err="1" smtClean="0"/>
              <a:t>problemlagen</a:t>
            </a:r>
            <a:endParaRPr lang="en-US" dirty="0"/>
          </a:p>
        </p:txBody>
      </p:sp>
      <p:sp>
        <p:nvSpPr>
          <p:cNvPr id="6" name="Espace réservé du contenu 5"/>
          <p:cNvSpPr>
            <a:spLocks noGrp="1"/>
          </p:cNvSpPr>
          <p:nvPr>
            <p:ph sz="quarter" idx="15"/>
          </p:nvPr>
        </p:nvSpPr>
        <p:spPr/>
        <p:txBody>
          <a:bodyPr/>
          <a:lstStyle/>
          <a:p>
            <a:pPr marL="144834" indent="0">
              <a:buNone/>
            </a:pPr>
            <a:r>
              <a:rPr lang="de-CH" sz="2205" b="1" dirty="0"/>
              <a:t>1. Generell verbotene bzw. für bestimmte Altersgruppen ungeeignete Medieninhalte </a:t>
            </a:r>
          </a:p>
          <a:p>
            <a:pPr marL="144834" indent="0">
              <a:buNone/>
            </a:pPr>
            <a:r>
              <a:rPr lang="de-CH" sz="2205" dirty="0"/>
              <a:t>gewalthaltige und bedrohliche, pornografische und rassistische Inhalte; verzerrte oder irreführende Infos z.B. Drogen, Anorexie, </a:t>
            </a:r>
            <a:r>
              <a:rPr lang="de-CH" sz="2205" dirty="0" smtClean="0"/>
              <a:t>selbstschädigendem </a:t>
            </a:r>
            <a:r>
              <a:rPr lang="de-CH" sz="2205" dirty="0"/>
              <a:t>Verhalten</a:t>
            </a:r>
          </a:p>
          <a:p>
            <a:pPr marL="144834" indent="0">
              <a:buNone/>
            </a:pPr>
            <a:endParaRPr lang="de-CH" sz="2205" b="1" dirty="0"/>
          </a:p>
          <a:p>
            <a:pPr marL="144834" indent="0">
              <a:buNone/>
            </a:pPr>
            <a:r>
              <a:rPr lang="de-CH" sz="2205" b="1" dirty="0"/>
              <a:t>2. Beeinträchtigende Mitteilungen im Rahmen von Individualkommunikation </a:t>
            </a:r>
          </a:p>
          <a:p>
            <a:pPr marL="144834" indent="0">
              <a:buNone/>
            </a:pPr>
            <a:r>
              <a:rPr lang="de-CH" sz="2205" dirty="0"/>
              <a:t>Cybermobbing, </a:t>
            </a:r>
            <a:r>
              <a:rPr lang="de-CH" sz="2205" dirty="0" err="1"/>
              <a:t>Grooming</a:t>
            </a:r>
            <a:r>
              <a:rPr lang="de-CH" sz="2205" dirty="0"/>
              <a:t>, </a:t>
            </a:r>
            <a:r>
              <a:rPr lang="de-CH" sz="2205" dirty="0" err="1"/>
              <a:t>Sexting</a:t>
            </a:r>
            <a:endParaRPr lang="de-CH" sz="2205" dirty="0"/>
          </a:p>
          <a:p>
            <a:pPr marL="144834" indent="0">
              <a:buNone/>
            </a:pPr>
            <a:endParaRPr lang="de-CH" sz="2205" b="1" dirty="0"/>
          </a:p>
          <a:p>
            <a:pPr marL="144834" indent="0">
              <a:buNone/>
            </a:pPr>
            <a:r>
              <a:rPr lang="de-CH" sz="2205" b="1" dirty="0"/>
              <a:t>3. Intransparente </a:t>
            </a:r>
            <a:r>
              <a:rPr lang="de-CH" sz="2205" dirty="0"/>
              <a:t>und daher im Hinblick auf ihre Konsequenzen schwer abschätzbare </a:t>
            </a:r>
            <a:r>
              <a:rPr lang="de-CH" sz="2205" b="1" dirty="0"/>
              <a:t>Bearbeitung von persönlichen Daten </a:t>
            </a:r>
          </a:p>
          <a:p>
            <a:pPr marL="144834" indent="0">
              <a:buNone/>
            </a:pPr>
            <a:endParaRPr lang="de-CH" sz="2000" dirty="0">
              <a:ea typeface="Calibri" panose="020F0502020204030204" pitchFamily="34" charset="0"/>
            </a:endParaRPr>
          </a:p>
          <a:p>
            <a:pPr marL="144834" indent="0">
              <a:lnSpc>
                <a:spcPts val="1300"/>
              </a:lnSpc>
              <a:spcAft>
                <a:spcPts val="0"/>
              </a:spcAft>
              <a:buNone/>
            </a:pPr>
            <a:endParaRPr lang="de-CH" sz="2000" dirty="0" smtClean="0">
              <a:ea typeface="Calibri" panose="020F0502020204030204" pitchFamily="34" charset="0"/>
            </a:endParaRPr>
          </a:p>
        </p:txBody>
      </p:sp>
    </p:spTree>
    <p:extLst>
      <p:ext uri="{BB962C8B-B14F-4D97-AF65-F5344CB8AC3E}">
        <p14:creationId xmlns:p14="http://schemas.microsoft.com/office/powerpoint/2010/main" val="867270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367307E-C63C-47CD-86FC-0CBDD5F4BE9B}" type="datetime1">
              <a:rPr lang="de-DE" sz="800" smtClean="0">
                <a:latin typeface="Arial" pitchFamily="34" charset="0"/>
                <a:cs typeface="Arial" pitchFamily="34" charset="0"/>
              </a:rPr>
              <a:pPr/>
              <a:t>23.11.2016</a:t>
            </a:fld>
            <a:endParaRPr lang="de-DE" sz="800" dirty="0">
              <a:latin typeface="Arial" pitchFamily="34" charset="0"/>
              <a:cs typeface="Arial" pitchFamily="34" charset="0"/>
            </a:endParaRPr>
          </a:p>
        </p:txBody>
      </p:sp>
      <p:sp>
        <p:nvSpPr>
          <p:cNvPr id="3" name="Espace réservé du numéro de diapositive 2"/>
          <p:cNvSpPr>
            <a:spLocks noGrp="1"/>
          </p:cNvSpPr>
          <p:nvPr>
            <p:ph type="sldNum" sz="quarter" idx="12"/>
          </p:nvPr>
        </p:nvSpPr>
        <p:spPr/>
        <p:txBody>
          <a:bodyPr/>
          <a:lstStyle/>
          <a:p>
            <a:fld id="{0AEC1FD1-BE3B-4FD2-82B6-892F291D3AE0}" type="slidenum">
              <a:rPr lang="de-DE" sz="800" smtClean="0">
                <a:latin typeface="Arial" pitchFamily="34" charset="0"/>
                <a:cs typeface="Arial" pitchFamily="34" charset="0"/>
              </a:rPr>
              <a:pPr/>
              <a:t>6</a:t>
            </a:fld>
            <a:endParaRPr lang="de-DE" sz="800" dirty="0">
              <a:latin typeface="Arial" pitchFamily="34" charset="0"/>
              <a:cs typeface="Arial" pitchFamily="34" charset="0"/>
            </a:endParaRPr>
          </a:p>
        </p:txBody>
      </p:sp>
      <p:sp>
        <p:nvSpPr>
          <p:cNvPr id="4" name="Espace réservé du pied de page 3"/>
          <p:cNvSpPr>
            <a:spLocks noGrp="1"/>
          </p:cNvSpPr>
          <p:nvPr>
            <p:ph type="ftr" sz="quarter" idx="11"/>
          </p:nvPr>
        </p:nvSpPr>
        <p:spPr/>
        <p:txBody>
          <a:bodyPr/>
          <a:lstStyle/>
          <a:p>
            <a:r>
              <a:rPr lang="de-CH" sz="800" smtClean="0">
                <a:latin typeface="Arial" pitchFamily="34" charset="0"/>
                <a:cs typeface="Arial" pitchFamily="34" charset="0"/>
              </a:rPr>
              <a:t>«JUGEND UND MEDIEN», EINe Plattform DES BUNDESAMTES FÜR SOZIALVERSICHERUNGEN </a:t>
            </a:r>
            <a:endParaRPr lang="de-DE" sz="800" dirty="0">
              <a:latin typeface="Arial" pitchFamily="34" charset="0"/>
              <a:cs typeface="Arial" pitchFamily="34" charset="0"/>
            </a:endParaRPr>
          </a:p>
        </p:txBody>
      </p:sp>
      <p:sp>
        <p:nvSpPr>
          <p:cNvPr id="5" name="Espace réservé du texte 4"/>
          <p:cNvSpPr>
            <a:spLocks noGrp="1"/>
          </p:cNvSpPr>
          <p:nvPr>
            <p:ph type="body" sz="quarter" idx="13"/>
          </p:nvPr>
        </p:nvSpPr>
        <p:spPr/>
        <p:txBody>
          <a:bodyPr/>
          <a:lstStyle/>
          <a:p>
            <a:r>
              <a:rPr lang="fr-CH" dirty="0" err="1" smtClean="0"/>
              <a:t>Handlungsbedarf</a:t>
            </a:r>
            <a:r>
              <a:rPr lang="fr-CH" dirty="0" smtClean="0"/>
              <a:t> </a:t>
            </a:r>
            <a:r>
              <a:rPr lang="fr-CH" dirty="0" err="1" smtClean="0"/>
              <a:t>aus</a:t>
            </a:r>
            <a:r>
              <a:rPr lang="fr-CH" dirty="0" smtClean="0"/>
              <a:t> </a:t>
            </a:r>
            <a:r>
              <a:rPr lang="fr-CH" dirty="0" err="1" smtClean="0"/>
              <a:t>Expertensicht</a:t>
            </a:r>
            <a:endParaRPr lang="en-US" dirty="0"/>
          </a:p>
        </p:txBody>
      </p:sp>
      <p:sp>
        <p:nvSpPr>
          <p:cNvPr id="6" name="Espace réservé du contenu 5"/>
          <p:cNvSpPr>
            <a:spLocks noGrp="1"/>
          </p:cNvSpPr>
          <p:nvPr>
            <p:ph sz="quarter" idx="15"/>
          </p:nvPr>
        </p:nvSpPr>
        <p:spPr/>
        <p:txBody>
          <a:bodyPr/>
          <a:lstStyle/>
          <a:p>
            <a:endParaRPr lang="en-US" dirty="0"/>
          </a:p>
          <a:p>
            <a:r>
              <a:rPr lang="de-CH" sz="2205" dirty="0"/>
              <a:t>Verbesserung der </a:t>
            </a:r>
            <a:r>
              <a:rPr lang="de-CH" sz="2205" b="1" dirty="0"/>
              <a:t>Regulierung</a:t>
            </a:r>
            <a:r>
              <a:rPr lang="de-CH" sz="2205" dirty="0"/>
              <a:t> und von </a:t>
            </a:r>
            <a:r>
              <a:rPr lang="de-CH" sz="2205" b="1" dirty="0"/>
              <a:t>Schutzinstrumenten</a:t>
            </a:r>
            <a:r>
              <a:rPr lang="de-CH" sz="2205" dirty="0"/>
              <a:t> in den verschiedenen Problem- und Medienbereichen </a:t>
            </a:r>
            <a:endParaRPr lang="de-CH" sz="2205" dirty="0" smtClean="0"/>
          </a:p>
          <a:p>
            <a:pPr marL="144834" indent="0">
              <a:buNone/>
            </a:pPr>
            <a:endParaRPr lang="de-CH" sz="2205" dirty="0"/>
          </a:p>
          <a:p>
            <a:r>
              <a:rPr lang="de-CH" sz="2205" dirty="0"/>
              <a:t>Massnahmen zur </a:t>
            </a:r>
            <a:r>
              <a:rPr lang="de-CH" sz="2205" b="1" dirty="0"/>
              <a:t>Förderung von </a:t>
            </a:r>
            <a:r>
              <a:rPr lang="de-CH" sz="2205" b="1" dirty="0" smtClean="0"/>
              <a:t>Medienkompetenzen</a:t>
            </a:r>
          </a:p>
          <a:p>
            <a:pPr marL="144834" indent="0">
              <a:buNone/>
            </a:pPr>
            <a:endParaRPr lang="de-CH" sz="2205" dirty="0"/>
          </a:p>
          <a:p>
            <a:r>
              <a:rPr lang="de-CH" sz="2205" dirty="0"/>
              <a:t>Schaffung einer </a:t>
            </a:r>
            <a:r>
              <a:rPr lang="de-CH" sz="2205" b="1" dirty="0"/>
              <a:t>nationalen</a:t>
            </a:r>
            <a:r>
              <a:rPr lang="de-CH" sz="2205" dirty="0"/>
              <a:t> </a:t>
            </a:r>
            <a:r>
              <a:rPr lang="de-CH" sz="2205" b="1" dirty="0"/>
              <a:t>Koordinationsstelle </a:t>
            </a:r>
            <a:r>
              <a:rPr lang="de-CH" sz="2205" dirty="0"/>
              <a:t>für den regulierenden Kinder- und Jugendmedienschutz </a:t>
            </a:r>
            <a:endParaRPr lang="de-CH" sz="2205" dirty="0" smtClean="0"/>
          </a:p>
          <a:p>
            <a:endParaRPr lang="de-CH" sz="2205" dirty="0"/>
          </a:p>
          <a:p>
            <a:r>
              <a:rPr lang="de-CH" sz="2205" b="1" dirty="0" smtClean="0"/>
              <a:t>Regelmässiges</a:t>
            </a:r>
            <a:r>
              <a:rPr lang="de-CH" sz="2205" dirty="0" smtClean="0"/>
              <a:t> </a:t>
            </a:r>
            <a:r>
              <a:rPr lang="de-CH" sz="2205" b="1" dirty="0"/>
              <a:t>Monitoring</a:t>
            </a:r>
            <a:r>
              <a:rPr lang="de-CH" sz="2205" dirty="0"/>
              <a:t> und periodische Überprüfung des Kinder- und </a:t>
            </a:r>
            <a:r>
              <a:rPr lang="de-CH" sz="2205" dirty="0" smtClean="0"/>
              <a:t>Jugendmedienschutzes</a:t>
            </a:r>
            <a:endParaRPr lang="de-CH" sz="2205" dirty="0"/>
          </a:p>
        </p:txBody>
      </p:sp>
    </p:spTree>
    <p:extLst>
      <p:ext uri="{BB962C8B-B14F-4D97-AF65-F5344CB8AC3E}">
        <p14:creationId xmlns:p14="http://schemas.microsoft.com/office/powerpoint/2010/main" val="876932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367307E-C63C-47CD-86FC-0CBDD5F4BE9B}" type="datetime1">
              <a:rPr lang="de-DE" sz="800" smtClean="0">
                <a:latin typeface="Arial" pitchFamily="34" charset="0"/>
                <a:cs typeface="Arial" pitchFamily="34" charset="0"/>
              </a:rPr>
              <a:pPr/>
              <a:t>23.11.2016</a:t>
            </a:fld>
            <a:endParaRPr lang="de-DE" sz="800" dirty="0">
              <a:latin typeface="Arial" pitchFamily="34" charset="0"/>
              <a:cs typeface="Arial" pitchFamily="34" charset="0"/>
            </a:endParaRPr>
          </a:p>
        </p:txBody>
      </p:sp>
      <p:sp>
        <p:nvSpPr>
          <p:cNvPr id="3" name="Espace réservé du numéro de diapositive 2"/>
          <p:cNvSpPr>
            <a:spLocks noGrp="1"/>
          </p:cNvSpPr>
          <p:nvPr>
            <p:ph type="sldNum" sz="quarter" idx="12"/>
          </p:nvPr>
        </p:nvSpPr>
        <p:spPr/>
        <p:txBody>
          <a:bodyPr/>
          <a:lstStyle/>
          <a:p>
            <a:fld id="{0AEC1FD1-BE3B-4FD2-82B6-892F291D3AE0}" type="slidenum">
              <a:rPr lang="de-DE" sz="800" smtClean="0">
                <a:latin typeface="Arial" pitchFamily="34" charset="0"/>
                <a:cs typeface="Arial" pitchFamily="34" charset="0"/>
              </a:rPr>
              <a:pPr/>
              <a:t>7</a:t>
            </a:fld>
            <a:endParaRPr lang="de-DE" sz="800" dirty="0">
              <a:latin typeface="Arial" pitchFamily="34" charset="0"/>
              <a:cs typeface="Arial" pitchFamily="34" charset="0"/>
            </a:endParaRPr>
          </a:p>
        </p:txBody>
      </p:sp>
      <p:sp>
        <p:nvSpPr>
          <p:cNvPr id="4" name="Espace réservé du pied de page 3"/>
          <p:cNvSpPr>
            <a:spLocks noGrp="1"/>
          </p:cNvSpPr>
          <p:nvPr>
            <p:ph type="ftr" sz="quarter" idx="11"/>
          </p:nvPr>
        </p:nvSpPr>
        <p:spPr/>
        <p:txBody>
          <a:bodyPr/>
          <a:lstStyle/>
          <a:p>
            <a:r>
              <a:rPr lang="de-CH" sz="800" smtClean="0">
                <a:latin typeface="Arial" pitchFamily="34" charset="0"/>
                <a:cs typeface="Arial" pitchFamily="34" charset="0"/>
              </a:rPr>
              <a:t>«JUGEND UND MEDIEN», EINe Plattform DES BUNDESAMTES FÜR SOZIALVERSICHERUNGEN </a:t>
            </a:r>
            <a:endParaRPr lang="de-DE" sz="800" dirty="0">
              <a:latin typeface="Arial" pitchFamily="34" charset="0"/>
              <a:cs typeface="Arial" pitchFamily="34" charset="0"/>
            </a:endParaRPr>
          </a:p>
        </p:txBody>
      </p:sp>
      <p:sp>
        <p:nvSpPr>
          <p:cNvPr id="5" name="Espace réservé du texte 4"/>
          <p:cNvSpPr>
            <a:spLocks noGrp="1"/>
          </p:cNvSpPr>
          <p:nvPr>
            <p:ph type="body" sz="quarter" idx="13"/>
          </p:nvPr>
        </p:nvSpPr>
        <p:spPr/>
        <p:txBody>
          <a:bodyPr/>
          <a:lstStyle/>
          <a:p>
            <a:r>
              <a:rPr lang="fr-CH" dirty="0" err="1" smtClean="0"/>
              <a:t>Bundesratsbeschluss</a:t>
            </a:r>
            <a:r>
              <a:rPr lang="fr-CH" dirty="0" smtClean="0"/>
              <a:t> 13. Mai 2015</a:t>
            </a:r>
            <a:endParaRPr lang="en-US" dirty="0"/>
          </a:p>
        </p:txBody>
      </p:sp>
      <p:pic>
        <p:nvPicPr>
          <p:cNvPr id="7" name="Espace réservé du contenu 6"/>
          <p:cNvPicPr>
            <a:picLocks noGrp="1" noChangeAspect="1"/>
          </p:cNvPicPr>
          <p:nvPr>
            <p:ph sz="quarter" idx="15"/>
          </p:nvPr>
        </p:nvPicPr>
        <p:blipFill>
          <a:blip r:embed="rId3"/>
          <a:stretch>
            <a:fillRect/>
          </a:stretch>
        </p:blipFill>
        <p:spPr>
          <a:xfrm>
            <a:off x="766647" y="5443265"/>
            <a:ext cx="8529043" cy="542591"/>
          </a:xfrm>
          <a:prstGeom prst="rect">
            <a:avLst/>
          </a:prstGeom>
        </p:spPr>
      </p:pic>
      <p:sp>
        <p:nvSpPr>
          <p:cNvPr id="8" name="Ellipse 7"/>
          <p:cNvSpPr/>
          <p:nvPr/>
        </p:nvSpPr>
        <p:spPr bwMode="auto">
          <a:xfrm>
            <a:off x="709994" y="2012252"/>
            <a:ext cx="4402326" cy="3096344"/>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fr-CH" sz="1500" b="1" dirty="0" smtClean="0"/>
          </a:p>
          <a:p>
            <a:pPr algn="ctr"/>
            <a:r>
              <a:rPr lang="fr-CH" sz="2400" b="1" dirty="0" err="1" smtClean="0"/>
              <a:t>Unterstützung</a:t>
            </a:r>
            <a:r>
              <a:rPr lang="fr-CH" sz="2400" b="1" dirty="0" smtClean="0"/>
              <a:t> </a:t>
            </a:r>
            <a:r>
              <a:rPr lang="fr-CH" sz="2400" b="1" dirty="0"/>
              <a:t>und </a:t>
            </a:r>
            <a:r>
              <a:rPr lang="fr-CH" sz="2400" b="1" dirty="0" err="1"/>
              <a:t>Koordination</a:t>
            </a:r>
            <a:r>
              <a:rPr lang="fr-CH" sz="2400" dirty="0"/>
              <a:t> </a:t>
            </a:r>
            <a:r>
              <a:rPr kumimoji="0" lang="fr-CH" sz="2400" b="0" i="0" u="none" strike="noStrike" cap="none" normalizeH="0" baseline="0" dirty="0" err="1" smtClean="0">
                <a:ln>
                  <a:noFill/>
                </a:ln>
                <a:solidFill>
                  <a:schemeClr val="tx1"/>
                </a:solidFill>
                <a:effectLst/>
                <a:latin typeface="Lucida Grande" pitchFamily="28" charset="0"/>
                <a:ea typeface="ヒラギノ角ゴ Pro W3" pitchFamily="28" charset="-128"/>
              </a:rPr>
              <a:t>im</a:t>
            </a:r>
            <a:r>
              <a:rPr kumimoji="0" lang="fr-CH" sz="2400" b="0" i="0" u="none" strike="noStrike" cap="none" normalizeH="0" baseline="0" dirty="0" smtClean="0">
                <a:ln>
                  <a:noFill/>
                </a:ln>
                <a:solidFill>
                  <a:schemeClr val="tx1"/>
                </a:solidFill>
                <a:effectLst/>
                <a:latin typeface="Lucida Grande" pitchFamily="28" charset="0"/>
                <a:ea typeface="ヒラギノ角ゴ Pro W3" pitchFamily="28" charset="-128"/>
              </a:rPr>
              <a:t> </a:t>
            </a:r>
            <a:r>
              <a:rPr kumimoji="0" lang="fr-CH" sz="2400" b="0" i="0" u="none" strike="noStrike" cap="none" normalizeH="0" baseline="0" dirty="0" err="1" smtClean="0">
                <a:ln>
                  <a:noFill/>
                </a:ln>
                <a:solidFill>
                  <a:schemeClr val="tx1"/>
                </a:solidFill>
                <a:effectLst/>
                <a:latin typeface="Lucida Grande" pitchFamily="28" charset="0"/>
                <a:ea typeface="ヒラギノ角ゴ Pro W3" pitchFamily="28" charset="-128"/>
              </a:rPr>
              <a:t>Bereich</a:t>
            </a:r>
            <a:r>
              <a:rPr kumimoji="0" lang="fr-CH" sz="2400" b="0" i="0" u="none" strike="noStrike" cap="none" normalizeH="0" dirty="0" smtClean="0">
                <a:ln>
                  <a:noFill/>
                </a:ln>
                <a:solidFill>
                  <a:schemeClr val="tx1"/>
                </a:solidFill>
                <a:effectLst/>
                <a:latin typeface="Lucida Grande" pitchFamily="28" charset="0"/>
                <a:ea typeface="ヒラギノ角ゴ Pro W3" pitchFamily="28" charset="-128"/>
              </a:rPr>
              <a:t> </a:t>
            </a:r>
            <a:r>
              <a:rPr kumimoji="0" lang="fr-CH" sz="2400" b="0" i="0" u="none" strike="noStrike" cap="none" normalizeH="0" dirty="0" err="1" smtClean="0">
                <a:ln>
                  <a:noFill/>
                </a:ln>
                <a:solidFill>
                  <a:schemeClr val="tx1"/>
                </a:solidFill>
                <a:effectLst/>
                <a:latin typeface="Lucida Grande" pitchFamily="28" charset="0"/>
                <a:ea typeface="ヒラギノ角ゴ Pro W3" pitchFamily="28" charset="-128"/>
              </a:rPr>
              <a:t>Jugendmedienschutz</a:t>
            </a:r>
            <a:r>
              <a:rPr lang="fr-CH" sz="2400" dirty="0" err="1" smtClean="0"/>
              <a:t>weiterführen</a:t>
            </a:r>
            <a:endParaRPr kumimoji="0" lang="en-US" sz="2400" b="0" i="0" u="none" strike="noStrike" cap="none" normalizeH="0" baseline="0" dirty="0" smtClean="0">
              <a:ln>
                <a:noFill/>
              </a:ln>
              <a:solidFill>
                <a:schemeClr val="tx1"/>
              </a:solidFill>
              <a:effectLst/>
              <a:latin typeface="Lucida Grande" pitchFamily="28" charset="0"/>
              <a:ea typeface="ヒラギノ角ゴ Pro W3" pitchFamily="28" charset="-128"/>
            </a:endParaRPr>
          </a:p>
        </p:txBody>
      </p:sp>
      <p:sp>
        <p:nvSpPr>
          <p:cNvPr id="9" name="Ellipse 8"/>
          <p:cNvSpPr/>
          <p:nvPr/>
        </p:nvSpPr>
        <p:spPr bwMode="auto">
          <a:xfrm>
            <a:off x="5400351" y="2331625"/>
            <a:ext cx="3528393" cy="2673142"/>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CH" sz="2400" b="0" i="0" u="none" strike="noStrike" cap="none" normalizeH="0" baseline="0" dirty="0" err="1" smtClean="0">
                <a:ln>
                  <a:noFill/>
                </a:ln>
                <a:solidFill>
                  <a:schemeClr val="tx1"/>
                </a:solidFill>
                <a:effectLst/>
                <a:latin typeface="Lucida Grande" pitchFamily="28" charset="0"/>
                <a:ea typeface="ヒラギノ角ゴ Pro W3" pitchFamily="28" charset="-128"/>
              </a:rPr>
              <a:t>Regulierung</a:t>
            </a:r>
            <a:r>
              <a:rPr lang="fr-CH" sz="2400" dirty="0"/>
              <a:t> </a:t>
            </a:r>
            <a:r>
              <a:rPr lang="fr-CH" sz="2400" dirty="0" err="1" smtClean="0"/>
              <a:t>im</a:t>
            </a:r>
            <a:r>
              <a:rPr lang="fr-CH" sz="2400" dirty="0" smtClean="0"/>
              <a:t> </a:t>
            </a:r>
          </a:p>
          <a:p>
            <a:pPr marL="0" marR="0" indent="0" algn="ctr" defTabSz="914400" rtl="0" eaLnBrk="0" fontAlgn="base" latinLnBrk="0" hangingPunct="0">
              <a:lnSpc>
                <a:spcPct val="100000"/>
              </a:lnSpc>
              <a:spcBef>
                <a:spcPct val="0"/>
              </a:spcBef>
              <a:spcAft>
                <a:spcPct val="0"/>
              </a:spcAft>
              <a:buClrTx/>
              <a:buSzTx/>
              <a:buFontTx/>
              <a:buNone/>
              <a:tabLst/>
            </a:pPr>
            <a:r>
              <a:rPr lang="fr-CH" sz="2400" dirty="0" err="1" smtClean="0"/>
              <a:t>Bereich</a:t>
            </a:r>
            <a:r>
              <a:rPr lang="fr-CH" sz="2400" dirty="0" smtClean="0"/>
              <a:t> Film und </a:t>
            </a:r>
            <a:r>
              <a:rPr lang="fr-CH" sz="2400" dirty="0" err="1" smtClean="0"/>
              <a:t>Computerspiele</a:t>
            </a:r>
            <a:r>
              <a:rPr lang="fr-CH" sz="2400" dirty="0" smtClean="0"/>
              <a:t> (</a:t>
            </a:r>
            <a:r>
              <a:rPr lang="fr-CH" sz="2400" dirty="0" err="1" smtClean="0"/>
              <a:t>Bundesgesetz</a:t>
            </a:r>
            <a:r>
              <a:rPr lang="fr-CH" sz="2400" dirty="0" smtClean="0"/>
              <a:t>)</a:t>
            </a:r>
            <a:endParaRPr kumimoji="0" lang="en-US" sz="2400" b="0" i="0" u="none" strike="noStrike" cap="none" normalizeH="0" baseline="0" dirty="0" smtClean="0">
              <a:ln>
                <a:noFill/>
              </a:ln>
              <a:solidFill>
                <a:schemeClr val="tx1"/>
              </a:solidFill>
              <a:effectLst/>
              <a:latin typeface="Lucida Grande" pitchFamily="28" charset="0"/>
              <a:ea typeface="ヒラギノ角ゴ Pro W3" pitchFamily="28" charset="-128"/>
            </a:endParaRPr>
          </a:p>
        </p:txBody>
      </p:sp>
    </p:spTree>
    <p:extLst>
      <p:ext uri="{BB962C8B-B14F-4D97-AF65-F5344CB8AC3E}">
        <p14:creationId xmlns:p14="http://schemas.microsoft.com/office/powerpoint/2010/main" val="875537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367307E-C63C-47CD-86FC-0CBDD5F4BE9B}" type="datetime1">
              <a:rPr lang="de-DE" sz="800" smtClean="0">
                <a:latin typeface="Arial" pitchFamily="34" charset="0"/>
                <a:cs typeface="Arial" pitchFamily="34" charset="0"/>
              </a:rPr>
              <a:pPr/>
              <a:t>23.11.2016</a:t>
            </a:fld>
            <a:endParaRPr lang="de-DE" sz="800" dirty="0">
              <a:latin typeface="Arial" pitchFamily="34" charset="0"/>
              <a:cs typeface="Arial" pitchFamily="34" charset="0"/>
            </a:endParaRPr>
          </a:p>
        </p:txBody>
      </p:sp>
      <p:sp>
        <p:nvSpPr>
          <p:cNvPr id="3" name="Foliennummernplatzhalter 2"/>
          <p:cNvSpPr>
            <a:spLocks noGrp="1"/>
          </p:cNvSpPr>
          <p:nvPr>
            <p:ph type="sldNum" sz="quarter" idx="12"/>
          </p:nvPr>
        </p:nvSpPr>
        <p:spPr/>
        <p:txBody>
          <a:bodyPr/>
          <a:lstStyle/>
          <a:p>
            <a:fld id="{0AEC1FD1-BE3B-4FD2-82B6-892F291D3AE0}" type="slidenum">
              <a:rPr lang="de-DE" sz="800" smtClean="0">
                <a:latin typeface="Arial" pitchFamily="34" charset="0"/>
                <a:cs typeface="Arial" pitchFamily="34" charset="0"/>
              </a:rPr>
              <a:pPr/>
              <a:t>8</a:t>
            </a:fld>
            <a:endParaRPr lang="de-DE" sz="800" dirty="0">
              <a:latin typeface="Arial" pitchFamily="34" charset="0"/>
              <a:cs typeface="Arial" pitchFamily="34" charset="0"/>
            </a:endParaRPr>
          </a:p>
        </p:txBody>
      </p:sp>
      <p:sp>
        <p:nvSpPr>
          <p:cNvPr id="4" name="Fußzeilenplatzhalter 3"/>
          <p:cNvSpPr>
            <a:spLocks noGrp="1"/>
          </p:cNvSpPr>
          <p:nvPr>
            <p:ph type="ftr" sz="quarter" idx="11"/>
          </p:nvPr>
        </p:nvSpPr>
        <p:spPr/>
        <p:txBody>
          <a:bodyPr/>
          <a:lstStyle/>
          <a:p>
            <a:r>
              <a:rPr lang="de-CH" sz="800" smtClean="0">
                <a:latin typeface="Arial" pitchFamily="34" charset="0"/>
                <a:cs typeface="Arial" pitchFamily="34" charset="0"/>
              </a:rPr>
              <a:t>«JUGEND UND MEDIEN», EIN PROJEKT DES BUNDESAMTES FÜR SOZIALVERSICHERUNGEN </a:t>
            </a:r>
            <a:endParaRPr lang="de-DE" sz="800" dirty="0">
              <a:latin typeface="Arial" pitchFamily="34" charset="0"/>
              <a:cs typeface="Arial" pitchFamily="34" charset="0"/>
            </a:endParaRPr>
          </a:p>
        </p:txBody>
      </p:sp>
      <p:sp>
        <p:nvSpPr>
          <p:cNvPr id="7" name="Textplatzhalter 6"/>
          <p:cNvSpPr>
            <a:spLocks noGrp="1"/>
          </p:cNvSpPr>
          <p:nvPr>
            <p:ph type="body" sz="quarter" idx="13"/>
          </p:nvPr>
        </p:nvSpPr>
        <p:spPr/>
        <p:txBody>
          <a:bodyPr/>
          <a:lstStyle/>
          <a:p>
            <a:r>
              <a:rPr lang="de-CH" dirty="0" smtClean="0"/>
              <a:t>Aktivitäten im Regulierenden Kinder- und Jugendmedienschutz</a:t>
            </a:r>
            <a:endParaRPr lang="de-CH" dirty="0"/>
          </a:p>
        </p:txBody>
      </p:sp>
      <p:sp>
        <p:nvSpPr>
          <p:cNvPr id="8" name="Inhaltsplatzhalter 7"/>
          <p:cNvSpPr>
            <a:spLocks noGrp="1"/>
          </p:cNvSpPr>
          <p:nvPr>
            <p:ph sz="quarter" idx="15"/>
          </p:nvPr>
        </p:nvSpPr>
        <p:spPr>
          <a:xfrm>
            <a:off x="558001" y="1836415"/>
            <a:ext cx="8816188" cy="5040560"/>
          </a:xfrm>
        </p:spPr>
        <p:txBody>
          <a:bodyPr/>
          <a:lstStyle/>
          <a:p>
            <a:pPr marL="144834" indent="0">
              <a:buNone/>
            </a:pPr>
            <a:r>
              <a:rPr lang="de-CH" sz="2000" b="1" dirty="0" smtClean="0"/>
              <a:t>Vorentwurf für ein Bundesgesetz zur Ko-Regulierung im Film- und Computerspielebereich</a:t>
            </a:r>
          </a:p>
          <a:p>
            <a:endParaRPr lang="de-CH" dirty="0" smtClean="0"/>
          </a:p>
          <a:p>
            <a:pPr marL="144834" indent="0">
              <a:buNone/>
            </a:pPr>
            <a:r>
              <a:rPr lang="de-CH" b="1" dirty="0" smtClean="0"/>
              <a:t>Auftrag BR vom 19.10.2016:</a:t>
            </a:r>
          </a:p>
          <a:p>
            <a:pPr marL="144834" indent="0">
              <a:buNone/>
            </a:pPr>
            <a:r>
              <a:rPr lang="de-CH" dirty="0" smtClean="0"/>
              <a:t>Ausarbeiten einer </a:t>
            </a:r>
            <a:r>
              <a:rPr lang="de-CH" dirty="0" err="1" smtClean="0"/>
              <a:t>Vernehmlassungsvorlage</a:t>
            </a:r>
            <a:r>
              <a:rPr lang="de-CH" dirty="0" smtClean="0"/>
              <a:t> </a:t>
            </a:r>
            <a:r>
              <a:rPr lang="de-CH" dirty="0"/>
              <a:t>für eine Ko-Regulierung im Film- und Computerspielebereich </a:t>
            </a:r>
            <a:r>
              <a:rPr lang="de-CH" dirty="0" smtClean="0"/>
              <a:t>bis Ende 2017, unter </a:t>
            </a:r>
            <a:r>
              <a:rPr lang="de-CH" dirty="0"/>
              <a:t>Einbezug der wichtigsten Branchenverbände </a:t>
            </a:r>
            <a:r>
              <a:rPr lang="de-CH" dirty="0" smtClean="0"/>
              <a:t>sowie </a:t>
            </a:r>
            <a:r>
              <a:rPr lang="de-CH" dirty="0"/>
              <a:t>der Kantone (EDK und KKJPD</a:t>
            </a:r>
            <a:r>
              <a:rPr lang="de-CH" dirty="0" smtClean="0"/>
              <a:t>)</a:t>
            </a:r>
          </a:p>
          <a:p>
            <a:pPr marL="144834" indent="0">
              <a:buNone/>
            </a:pPr>
            <a:endParaRPr lang="de-CH" dirty="0" smtClean="0"/>
          </a:p>
          <a:p>
            <a:pPr marL="144834" indent="0">
              <a:buNone/>
            </a:pPr>
            <a:r>
              <a:rPr lang="de-CH" b="1" dirty="0" smtClean="0"/>
              <a:t>Ziele:</a:t>
            </a:r>
            <a:endParaRPr lang="de-CH" b="1" dirty="0"/>
          </a:p>
          <a:p>
            <a:pPr marL="144834" indent="0">
              <a:buNone/>
            </a:pPr>
            <a:r>
              <a:rPr lang="de-CH" dirty="0"/>
              <a:t>a) </a:t>
            </a:r>
            <a:r>
              <a:rPr lang="de-CH" dirty="0" smtClean="0"/>
              <a:t>Schutz </a:t>
            </a:r>
            <a:r>
              <a:rPr lang="de-CH" dirty="0"/>
              <a:t>von Kindern und Jugendlichen vor beeinträchtigenden Inhalten beim Konsum von Filmen und </a:t>
            </a:r>
            <a:r>
              <a:rPr lang="de-CH" dirty="0" smtClean="0"/>
              <a:t>Computerspielen;</a:t>
            </a:r>
            <a:endParaRPr lang="de-CH" dirty="0"/>
          </a:p>
          <a:p>
            <a:pPr marL="144834" indent="0">
              <a:buNone/>
            </a:pPr>
            <a:r>
              <a:rPr lang="de-CH" dirty="0"/>
              <a:t>b) </a:t>
            </a:r>
            <a:r>
              <a:rPr lang="de-CH" dirty="0" smtClean="0"/>
              <a:t>einheitliche </a:t>
            </a:r>
            <a:r>
              <a:rPr lang="de-CH" dirty="0"/>
              <a:t>Praxis für die ganze Schweiz </a:t>
            </a:r>
            <a:r>
              <a:rPr lang="de-CH" dirty="0" smtClean="0"/>
              <a:t>(gleiche Einstufungen für gleiche </a:t>
            </a:r>
            <a:r>
              <a:rPr lang="de-CH" dirty="0"/>
              <a:t>Inhalte in allen </a:t>
            </a:r>
            <a:r>
              <a:rPr lang="de-CH" dirty="0" smtClean="0"/>
              <a:t>Kantonen);</a:t>
            </a:r>
            <a:endParaRPr lang="de-CH" dirty="0"/>
          </a:p>
          <a:p>
            <a:pPr marL="144834" indent="0">
              <a:buNone/>
            </a:pPr>
            <a:r>
              <a:rPr lang="de-CH" dirty="0"/>
              <a:t>c) kohärente Alterseinstufungen für dieselben Inhalte unterschiedlicher Trägermedien (z.B. Kino und DVD</a:t>
            </a:r>
            <a:r>
              <a:rPr lang="de-CH" dirty="0" smtClean="0"/>
              <a:t>).</a:t>
            </a:r>
            <a:endParaRPr lang="de-CH" dirty="0"/>
          </a:p>
        </p:txBody>
      </p:sp>
    </p:spTree>
    <p:extLst>
      <p:ext uri="{BB962C8B-B14F-4D97-AF65-F5344CB8AC3E}">
        <p14:creationId xmlns:p14="http://schemas.microsoft.com/office/powerpoint/2010/main" val="2451754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fik 19"/>
          <p:cNvPicPr>
            <a:picLocks noChangeAspect="1"/>
          </p:cNvPicPr>
          <p:nvPr/>
        </p:nvPicPr>
        <p:blipFill>
          <a:blip r:embed="rId3"/>
          <a:stretch>
            <a:fillRect/>
          </a:stretch>
        </p:blipFill>
        <p:spPr>
          <a:xfrm>
            <a:off x="-72256" y="3294472"/>
            <a:ext cx="10170686" cy="4590615"/>
          </a:xfrm>
          <a:prstGeom prst="rect">
            <a:avLst/>
          </a:prstGeom>
        </p:spPr>
      </p:pic>
      <p:sp>
        <p:nvSpPr>
          <p:cNvPr id="2" name="Espace réservé de la date 1"/>
          <p:cNvSpPr>
            <a:spLocks noGrp="1"/>
          </p:cNvSpPr>
          <p:nvPr>
            <p:ph type="dt" sz="half" idx="10"/>
          </p:nvPr>
        </p:nvSpPr>
        <p:spPr/>
        <p:txBody>
          <a:bodyPr/>
          <a:lstStyle/>
          <a:p>
            <a:fld id="{4367307E-C63C-47CD-86FC-0CBDD5F4BE9B}" type="datetime1">
              <a:rPr lang="de-DE" sz="800" smtClean="0">
                <a:latin typeface="Arial" pitchFamily="34" charset="0"/>
                <a:cs typeface="Arial" pitchFamily="34" charset="0"/>
              </a:rPr>
              <a:pPr/>
              <a:t>23.11.2016</a:t>
            </a:fld>
            <a:endParaRPr lang="de-DE" sz="800" dirty="0">
              <a:latin typeface="Arial" pitchFamily="34" charset="0"/>
              <a:cs typeface="Arial" pitchFamily="34" charset="0"/>
            </a:endParaRPr>
          </a:p>
        </p:txBody>
      </p:sp>
      <p:sp>
        <p:nvSpPr>
          <p:cNvPr id="3" name="Espace réservé du numéro de diapositive 2"/>
          <p:cNvSpPr>
            <a:spLocks noGrp="1"/>
          </p:cNvSpPr>
          <p:nvPr>
            <p:ph type="sldNum" sz="quarter" idx="12"/>
          </p:nvPr>
        </p:nvSpPr>
        <p:spPr/>
        <p:txBody>
          <a:bodyPr/>
          <a:lstStyle/>
          <a:p>
            <a:fld id="{0AEC1FD1-BE3B-4FD2-82B6-892F291D3AE0}" type="slidenum">
              <a:rPr lang="de-DE" sz="800" smtClean="0">
                <a:latin typeface="Arial" pitchFamily="34" charset="0"/>
                <a:cs typeface="Arial" pitchFamily="34" charset="0"/>
              </a:rPr>
              <a:pPr/>
              <a:t>9</a:t>
            </a:fld>
            <a:endParaRPr lang="de-DE" sz="800" dirty="0">
              <a:latin typeface="Arial" pitchFamily="34" charset="0"/>
              <a:cs typeface="Arial" pitchFamily="34" charset="0"/>
            </a:endParaRPr>
          </a:p>
        </p:txBody>
      </p:sp>
      <p:sp>
        <p:nvSpPr>
          <p:cNvPr id="4" name="Espace réservé du pied de page 3"/>
          <p:cNvSpPr>
            <a:spLocks noGrp="1"/>
          </p:cNvSpPr>
          <p:nvPr>
            <p:ph type="ftr" sz="quarter" idx="11"/>
          </p:nvPr>
        </p:nvSpPr>
        <p:spPr/>
        <p:txBody>
          <a:bodyPr/>
          <a:lstStyle/>
          <a:p>
            <a:r>
              <a:rPr lang="de-CH" sz="800" smtClean="0">
                <a:latin typeface="Arial" pitchFamily="34" charset="0"/>
                <a:cs typeface="Arial" pitchFamily="34" charset="0"/>
              </a:rPr>
              <a:t>«JUGEND UND MEDIEN», EIN PROJEKT DES BUNDESAMTES FÜR SOZIALVERSICHERUNGEN </a:t>
            </a:r>
            <a:endParaRPr lang="de-DE" sz="800" dirty="0">
              <a:latin typeface="Arial" pitchFamily="34" charset="0"/>
              <a:cs typeface="Arial" pitchFamily="34" charset="0"/>
            </a:endParaRPr>
          </a:p>
        </p:txBody>
      </p:sp>
      <p:sp>
        <p:nvSpPr>
          <p:cNvPr id="10" name="Espace réservé du texte 9"/>
          <p:cNvSpPr>
            <a:spLocks noGrp="1"/>
          </p:cNvSpPr>
          <p:nvPr>
            <p:ph type="body" sz="quarter" idx="13"/>
          </p:nvPr>
        </p:nvSpPr>
        <p:spPr/>
        <p:txBody>
          <a:bodyPr/>
          <a:lstStyle/>
          <a:p>
            <a:r>
              <a:rPr lang="fr-CH" dirty="0" err="1" smtClean="0"/>
              <a:t>ErzieherischeR</a:t>
            </a:r>
            <a:r>
              <a:rPr lang="fr-CH" dirty="0" smtClean="0"/>
              <a:t> </a:t>
            </a:r>
            <a:r>
              <a:rPr lang="fr-CH" dirty="0" err="1" smtClean="0"/>
              <a:t>Jugendmedienschutz</a:t>
            </a:r>
            <a:r>
              <a:rPr lang="fr-CH" dirty="0" smtClean="0"/>
              <a:t> -</a:t>
            </a:r>
          </a:p>
          <a:p>
            <a:r>
              <a:rPr lang="fr-CH" dirty="0" err="1"/>
              <a:t>Aktivitäten</a:t>
            </a:r>
            <a:r>
              <a:rPr lang="fr-CH" dirty="0"/>
              <a:t> 2016 </a:t>
            </a:r>
          </a:p>
          <a:p>
            <a:endParaRPr lang="fr-CH" dirty="0" smtClean="0"/>
          </a:p>
        </p:txBody>
      </p:sp>
      <p:sp>
        <p:nvSpPr>
          <p:cNvPr id="11" name="Espace réservé du contenu 10"/>
          <p:cNvSpPr>
            <a:spLocks noGrp="1"/>
          </p:cNvSpPr>
          <p:nvPr>
            <p:ph sz="quarter" idx="15"/>
          </p:nvPr>
        </p:nvSpPr>
        <p:spPr/>
        <p:txBody>
          <a:bodyPr/>
          <a:lstStyle/>
          <a:p>
            <a:pPr marL="602034" indent="-457200">
              <a:buAutoNum type="alphaUcPeriod"/>
            </a:pPr>
            <a:endParaRPr lang="fr-CH" dirty="0" smtClean="0"/>
          </a:p>
          <a:p>
            <a:pPr marL="602034" indent="-457200">
              <a:buAutoNum type="alphaUcPeriod"/>
            </a:pPr>
            <a:endParaRPr lang="fr-CH" dirty="0"/>
          </a:p>
          <a:p>
            <a:pPr marL="602034" indent="-457200">
              <a:buAutoNum type="alphaUcPeriod"/>
            </a:pPr>
            <a:endParaRPr lang="fr-CH" dirty="0" smtClean="0"/>
          </a:p>
          <a:p>
            <a:pPr marL="602034" indent="-457200">
              <a:buAutoNum type="alphaUcPeriod"/>
            </a:pPr>
            <a:endParaRPr lang="fr-CH" dirty="0"/>
          </a:p>
          <a:p>
            <a:pPr marL="602034" indent="-457200">
              <a:buAutoNum type="alphaUcPeriod"/>
            </a:pPr>
            <a:endParaRPr lang="fr-CH" dirty="0" smtClean="0"/>
          </a:p>
          <a:p>
            <a:pPr marL="602034" indent="-457200">
              <a:buAutoNum type="alphaUcPeriod"/>
            </a:pPr>
            <a:endParaRPr lang="fr-CH" dirty="0"/>
          </a:p>
          <a:p>
            <a:pPr marL="602034" indent="-457200">
              <a:buAutoNum type="alphaUcPeriod"/>
            </a:pPr>
            <a:endParaRPr lang="fr-CH" dirty="0" smtClean="0"/>
          </a:p>
        </p:txBody>
      </p:sp>
      <p:sp>
        <p:nvSpPr>
          <p:cNvPr id="5" name="Ellipse 4"/>
          <p:cNvSpPr/>
          <p:nvPr/>
        </p:nvSpPr>
        <p:spPr bwMode="auto">
          <a:xfrm>
            <a:off x="2520032" y="1692399"/>
            <a:ext cx="4968552" cy="982010"/>
          </a:xfrm>
          <a:prstGeom prst="ellipse">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CH" sz="2400" dirty="0" smtClean="0">
                <a:solidFill>
                  <a:schemeClr val="bg1"/>
                </a:solidFill>
              </a:rPr>
              <a:t>Handlungsfelder</a:t>
            </a:r>
            <a:endParaRPr kumimoji="0" lang="de-CH" sz="2400" b="0" i="0" u="none" strike="noStrike" cap="none" normalizeH="0" baseline="0" dirty="0" smtClean="0">
              <a:ln>
                <a:noFill/>
              </a:ln>
              <a:solidFill>
                <a:schemeClr val="bg1"/>
              </a:solidFill>
              <a:effectLst/>
            </a:endParaRPr>
          </a:p>
        </p:txBody>
      </p:sp>
      <p:sp>
        <p:nvSpPr>
          <p:cNvPr id="6" name="Abgerundetes Rechteck 5"/>
          <p:cNvSpPr/>
          <p:nvPr/>
        </p:nvSpPr>
        <p:spPr bwMode="auto">
          <a:xfrm>
            <a:off x="113973" y="2628503"/>
            <a:ext cx="2478067" cy="936104"/>
          </a:xfrm>
          <a:prstGeom prst="roundRect">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CH" sz="2300" dirty="0" smtClean="0"/>
              <a:t>Information und Sensibilisierung</a:t>
            </a:r>
            <a:endParaRPr kumimoji="0" lang="de-CH" sz="2300" b="0" i="0" u="none" strike="noStrike" cap="none" normalizeH="0" baseline="0" dirty="0" smtClean="0">
              <a:ln>
                <a:noFill/>
              </a:ln>
              <a:solidFill>
                <a:schemeClr val="tx1"/>
              </a:solidFill>
              <a:effectLst/>
            </a:endParaRPr>
          </a:p>
        </p:txBody>
      </p:sp>
      <p:sp>
        <p:nvSpPr>
          <p:cNvPr id="9" name="Abgerundetes Rechteck 8"/>
          <p:cNvSpPr/>
          <p:nvPr/>
        </p:nvSpPr>
        <p:spPr bwMode="auto">
          <a:xfrm>
            <a:off x="2735795" y="3012006"/>
            <a:ext cx="2154564" cy="957292"/>
          </a:xfrm>
          <a:prstGeom prst="roundRect">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CH" sz="2300" dirty="0" smtClean="0"/>
              <a:t>Unterstützung Stakeholder</a:t>
            </a:r>
            <a:endParaRPr kumimoji="0" lang="de-CH" sz="2300" b="0" i="0" u="none" strike="noStrike" cap="none" normalizeH="0" baseline="0" dirty="0" smtClean="0">
              <a:ln>
                <a:noFill/>
              </a:ln>
              <a:solidFill>
                <a:schemeClr val="tx1"/>
              </a:solidFill>
              <a:effectLst/>
            </a:endParaRPr>
          </a:p>
        </p:txBody>
      </p:sp>
      <p:sp>
        <p:nvSpPr>
          <p:cNvPr id="12" name="Abgerundetes Rechteck 11"/>
          <p:cNvSpPr/>
          <p:nvPr/>
        </p:nvSpPr>
        <p:spPr bwMode="auto">
          <a:xfrm>
            <a:off x="5076316" y="3012005"/>
            <a:ext cx="2088233" cy="957293"/>
          </a:xfrm>
          <a:prstGeom prst="roundRect">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CH" sz="2300" dirty="0" smtClean="0"/>
              <a:t>Fachliche Entwicklung</a:t>
            </a:r>
            <a:endParaRPr kumimoji="0" lang="de-CH" sz="2300" b="0" i="0" u="none" strike="noStrike" cap="none" normalizeH="0" baseline="0" dirty="0" smtClean="0">
              <a:ln>
                <a:noFill/>
              </a:ln>
              <a:solidFill>
                <a:schemeClr val="tx1"/>
              </a:solidFill>
              <a:effectLst/>
            </a:endParaRPr>
          </a:p>
        </p:txBody>
      </p:sp>
      <p:sp>
        <p:nvSpPr>
          <p:cNvPr id="13" name="Abgerundetes Rechteck 12"/>
          <p:cNvSpPr/>
          <p:nvPr/>
        </p:nvSpPr>
        <p:spPr bwMode="auto">
          <a:xfrm>
            <a:off x="7350506" y="2628503"/>
            <a:ext cx="2520280" cy="957292"/>
          </a:xfrm>
          <a:prstGeom prst="roundRect">
            <a:avLst/>
          </a:prstGeom>
          <a:solidFill>
            <a:schemeClr val="accent1">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fr-FR" sz="2300" dirty="0" err="1" smtClean="0"/>
              <a:t>Zusammenarbeit</a:t>
            </a:r>
            <a:r>
              <a:rPr lang="fr-FR" sz="2300" dirty="0" smtClean="0"/>
              <a:t> und </a:t>
            </a:r>
            <a:r>
              <a:rPr lang="fr-FR" sz="2300" dirty="0" err="1" smtClean="0"/>
              <a:t>Vernetzung</a:t>
            </a:r>
            <a:endParaRPr kumimoji="0" lang="de-CH" sz="23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785553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Jugend und Medien">
  <a:themeElements>
    <a:clrScheme name="Jugend und Medien">
      <a:dk1>
        <a:srgbClr val="000000"/>
      </a:dk1>
      <a:lt1>
        <a:srgbClr val="FFFFFF"/>
      </a:lt1>
      <a:dk2>
        <a:srgbClr val="000000"/>
      </a:dk2>
      <a:lt2>
        <a:srgbClr val="808080"/>
      </a:lt2>
      <a:accent1>
        <a:srgbClr val="F8F01B"/>
      </a:accent1>
      <a:accent2>
        <a:srgbClr val="F8F01B"/>
      </a:accent2>
      <a:accent3>
        <a:srgbClr val="FFFFFF"/>
      </a:accent3>
      <a:accent4>
        <a:srgbClr val="000000"/>
      </a:accent4>
      <a:accent5>
        <a:srgbClr val="F8F01B"/>
      </a:accent5>
      <a:accent6>
        <a:srgbClr val="F8F01B"/>
      </a:accent6>
      <a:hlink>
        <a:srgbClr val="000000"/>
      </a:hlink>
      <a:folHlink>
        <a:srgbClr val="000000"/>
      </a:folHlink>
    </a:clrScheme>
    <a:fontScheme name="Leere Präsentation">
      <a:majorFont>
        <a:latin typeface="Lucida Grande"/>
        <a:ea typeface="ヒラギノ角ゴ Pro W3"/>
        <a:cs typeface=""/>
      </a:majorFont>
      <a:minorFont>
        <a:latin typeface="Lucida Grande"/>
        <a:ea typeface="ヒラギノ角ゴ Pro W3"/>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Lucida Grande" pitchFamily="28" charset="0"/>
            <a:ea typeface="ヒラギノ角ゴ Pro W3"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Lucida Grande" pitchFamily="28" charset="0"/>
            <a:ea typeface="ヒラギノ角ゴ Pro W3" pitchFamily="28"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d_Mastervorlage_JuM</Template>
  <TotalTime>0</TotalTime>
  <Words>2549</Words>
  <Application>Microsoft Office PowerPoint</Application>
  <PresentationFormat>Benutzerdefiniert</PresentationFormat>
  <Paragraphs>491</Paragraphs>
  <Slides>30</Slides>
  <Notes>13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30</vt:i4>
      </vt:variant>
    </vt:vector>
  </HeadingPairs>
  <TitlesOfParts>
    <vt:vector size="36" baseType="lpstr">
      <vt:lpstr>Arial</vt:lpstr>
      <vt:lpstr>Calibri</vt:lpstr>
      <vt:lpstr>Lucida Grande</vt:lpstr>
      <vt:lpstr>Wingdings</vt:lpstr>
      <vt:lpstr>ヒラギノ角ゴ Pro W3</vt:lpstr>
      <vt:lpstr>Jugend und Medien</vt:lpstr>
      <vt:lpstr>PowerPoint-Präsentation</vt:lpstr>
      <vt:lpstr>PowerPoint-Präsentation</vt:lpstr>
      <vt:lpstr>1. Rückblick über das Programm 2011-2015</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Bundesverwaltung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Galley Liliane BSV</dc:creator>
  <cp:lastModifiedBy>Marti Colette BSV</cp:lastModifiedBy>
  <cp:revision>310</cp:revision>
  <cp:lastPrinted>2016-11-03T12:16:01Z</cp:lastPrinted>
  <dcterms:created xsi:type="dcterms:W3CDTF">2016-11-01T08:51:25Z</dcterms:created>
  <dcterms:modified xsi:type="dcterms:W3CDTF">2016-11-23T09:36:34Z</dcterms:modified>
</cp:coreProperties>
</file>